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59" r:id="rId6"/>
    <p:sldId id="261" r:id="rId7"/>
    <p:sldId id="267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4" r:id="rId20"/>
    <p:sldId id="277" r:id="rId21"/>
    <p:sldId id="278" r:id="rId22"/>
    <p:sldId id="282" r:id="rId23"/>
    <p:sldId id="283" r:id="rId24"/>
    <p:sldId id="28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D8D53-B292-4816-A2CA-DC7E74C21A26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0"/>
      <dgm:spPr/>
      <dgm:t>
        <a:bodyPr/>
        <a:lstStyle/>
        <a:p>
          <a:endParaRPr lang="en-US"/>
        </a:p>
      </dgm:t>
    </dgm:pt>
    <dgm:pt modelId="{AD110E98-7F56-424A-8006-E33F442B0D2A}" type="pres">
      <dgm:prSet presAssocID="{3E2D8D53-B292-4816-A2CA-DC7E74C21A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B1F6E13-117E-4BCD-A115-93117005B5BB}" type="presOf" srcId="{3E2D8D53-B292-4816-A2CA-DC7E74C21A26}" destId="{AD110E98-7F56-424A-8006-E33F442B0D2A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D8D3C-4DCA-4BB1-A8C6-5B2A57718342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3FF98-00D7-43D6-BDEC-9133FE8BA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0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3FF98-00D7-43D6-BDEC-9133FE8BAE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7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F150D65-C64D-44FB-9152-4CC2DE0C9198}" type="datetime1">
              <a:rPr lang="en-US" smtClean="0"/>
              <a:pPr/>
              <a:t>9/28/2016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B23FBD-8F7D-4F85-8085-67BFDB05CB71}" type="datetime1">
              <a:rPr lang="en-US" smtClean="0"/>
              <a:pPr/>
              <a:t>9/28/2016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65D789A-1220-4441-8676-44A034051BFD}" type="datetime1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7373" y="22860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90000"/>
                  </a:schemeClr>
                </a:solidFill>
              </a:rPr>
              <a:t>Yorktown High School</a:t>
            </a:r>
          </a:p>
          <a:p>
            <a:pPr algn="ctr"/>
            <a:r>
              <a:rPr lang="en-US" sz="3200" b="1" dirty="0" smtClean="0">
                <a:solidFill>
                  <a:schemeClr val="bg2">
                    <a:lumMod val="90000"/>
                  </a:schemeClr>
                </a:solidFill>
              </a:rPr>
              <a:t>Class of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1066800"/>
            <a:ext cx="7988746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8BB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SENIOR NIGHT</a:t>
            </a:r>
            <a:endParaRPr lang="en-US" sz="80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008BB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jeffrey.stahl\AppData\Local\Microsoft\Windows\Temporary Internet Files\Content.Outlook\N8J4YPV5\SEMORE-Bitmojis-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270727"/>
            <a:ext cx="4876800" cy="126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ffrey.stahl\AppData\Local\Microsoft\Windows\Temporary Internet Files\Content.IE5\J6RPUBCH\education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1038"/>
            <a:ext cx="3046675" cy="267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7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686800" cy="838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8BBC"/>
                </a:solidFill>
              </a:rPr>
              <a:t>Step 4: Finalize “Colleges I’m Applying to List”</a:t>
            </a:r>
            <a:endParaRPr lang="en-US" sz="2800" b="1" dirty="0">
              <a:solidFill>
                <a:srgbClr val="008BBC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4489" r="12944" b="5776"/>
          <a:stretch/>
        </p:blipFill>
        <p:spPr bwMode="auto">
          <a:xfrm>
            <a:off x="152400" y="1447800"/>
            <a:ext cx="8846538" cy="5216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685800" y="3886200"/>
            <a:ext cx="838200" cy="914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686800" cy="838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8BBC"/>
                </a:solidFill>
              </a:rPr>
              <a:t>Step 5: Request Teacher Recommendations</a:t>
            </a:r>
            <a:endParaRPr lang="en-US" sz="2800" b="1" dirty="0">
              <a:solidFill>
                <a:srgbClr val="008BBC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b="52563"/>
          <a:stretch/>
        </p:blipFill>
        <p:spPr>
          <a:xfrm>
            <a:off x="304800" y="1676400"/>
            <a:ext cx="8430297" cy="4267200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>
          <a:xfrm>
            <a:off x="2286000" y="5486400"/>
            <a:ext cx="838200" cy="1066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686800" cy="838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8BBC"/>
                </a:solidFill>
              </a:rPr>
              <a:t>Step 5: Request Teacher Recommendation(s)</a:t>
            </a:r>
            <a:endParaRPr lang="en-US" sz="2800" b="1" dirty="0">
              <a:solidFill>
                <a:srgbClr val="008BBC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982191" y="3684387"/>
            <a:ext cx="838200" cy="6078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t="47248"/>
          <a:stretch/>
        </p:blipFill>
        <p:spPr>
          <a:xfrm>
            <a:off x="152400" y="1600200"/>
            <a:ext cx="8915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8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686800" cy="838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8BBC"/>
                </a:solidFill>
              </a:rPr>
              <a:t>Step 6: Submit Transcript Request Form to 		    	   Counseling Office</a:t>
            </a:r>
            <a:endParaRPr lang="en-US" sz="2800" b="1" dirty="0">
              <a:solidFill>
                <a:srgbClr val="008BBC"/>
              </a:solidFill>
            </a:endParaRPr>
          </a:p>
        </p:txBody>
      </p:sp>
      <p:pic>
        <p:nvPicPr>
          <p:cNvPr id="5" name="Picture 2" descr="C:\Users\Ivan.Lopez2\AppData\Local\Microsoft\Windows\Temporary Internet Files\Content.Outlook\LNSMX2J0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" t="5951" r="7339" b="4673"/>
          <a:stretch/>
        </p:blipFill>
        <p:spPr bwMode="auto">
          <a:xfrm>
            <a:off x="152400" y="2008909"/>
            <a:ext cx="6128871" cy="477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6729" y="1611868"/>
            <a:ext cx="574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Electronic Request</a:t>
            </a:r>
            <a:r>
              <a:rPr lang="en-US" dirty="0" smtClean="0"/>
              <a:t>	        </a:t>
            </a:r>
            <a:r>
              <a:rPr lang="en-US" u="sng" dirty="0" smtClean="0"/>
              <a:t>Paper Request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2133600"/>
            <a:ext cx="2590800" cy="29546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You can find these forms in the Counseling </a:t>
            </a:r>
            <a:r>
              <a:rPr lang="en-US" b="1" dirty="0"/>
              <a:t>O</a:t>
            </a:r>
            <a:r>
              <a:rPr lang="en-US" b="1" dirty="0" smtClean="0"/>
              <a:t>ffice </a:t>
            </a:r>
          </a:p>
          <a:p>
            <a:pPr algn="ctr"/>
            <a:endParaRPr lang="en-US" b="1" dirty="0" smtClean="0"/>
          </a:p>
          <a:p>
            <a:pPr algn="ctr"/>
            <a:r>
              <a:rPr lang="en-US" sz="2400" b="1" u="sng" dirty="0" smtClean="0"/>
              <a:t>or</a:t>
            </a:r>
            <a:r>
              <a:rPr lang="en-US" sz="2400" b="1" dirty="0" smtClean="0"/>
              <a:t> 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P</a:t>
            </a:r>
            <a:r>
              <a:rPr lang="en-US" b="1" dirty="0" smtClean="0"/>
              <a:t>rint them directly from the Yorktown Counseling page (under “Forms”)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00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8BBC"/>
                </a:solidFill>
              </a:rPr>
              <a:t>Step 6: Submit Transcript Request Form to 		    	   Counseling Office</a:t>
            </a:r>
            <a:endParaRPr lang="en-US" sz="2800" b="1" dirty="0">
              <a:solidFill>
                <a:srgbClr val="008BBC"/>
              </a:solidFill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sz="half" idx="1"/>
          </p:nvPr>
        </p:nvSpPr>
        <p:spPr>
          <a:xfrm>
            <a:off x="457200" y="1828801"/>
            <a:ext cx="84582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 algn="ctr"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The first official transcript is FREE- each additional is $4.00</a:t>
            </a:r>
          </a:p>
          <a:p>
            <a:pPr marL="109728" indent="0">
              <a:buNone/>
            </a:pPr>
            <a:endParaRPr lang="en-US" sz="1200" dirty="0" smtClean="0"/>
          </a:p>
          <a:p>
            <a:pPr marL="109728" indent="0">
              <a:buNone/>
            </a:pPr>
            <a:r>
              <a:rPr lang="en-US" b="1" u="sng" dirty="0" smtClean="0"/>
              <a:t>For paper requests</a:t>
            </a:r>
            <a:r>
              <a:rPr lang="en-US" b="1" dirty="0" smtClean="0"/>
              <a:t>: </a:t>
            </a:r>
          </a:p>
          <a:p>
            <a:r>
              <a:rPr lang="en-US" dirty="0" smtClean="0"/>
              <a:t>Attach any </a:t>
            </a:r>
            <a:r>
              <a:rPr lang="en-US" dirty="0"/>
              <a:t>forms your counselor may need to fill </a:t>
            </a:r>
            <a:r>
              <a:rPr lang="en-US" dirty="0" smtClean="0"/>
              <a:t>out</a:t>
            </a:r>
          </a:p>
          <a:p>
            <a:r>
              <a:rPr lang="en-US" dirty="0" smtClean="0"/>
              <a:t>Attach an addressed envelope to the school or organization you want information mailed to </a:t>
            </a:r>
          </a:p>
          <a:p>
            <a:r>
              <a:rPr lang="en-US" dirty="0" smtClean="0"/>
              <a:t>List Yorktown High School as the return address</a:t>
            </a:r>
          </a:p>
          <a:p>
            <a:r>
              <a:rPr lang="en-US" dirty="0" smtClean="0"/>
              <a:t>Attach </a:t>
            </a:r>
            <a:r>
              <a:rPr lang="en-US" u="sng" dirty="0" smtClean="0"/>
              <a:t>2</a:t>
            </a:r>
            <a:r>
              <a:rPr lang="en-US" dirty="0" smtClean="0"/>
              <a:t> stamps to cover postage (1 if we’re just mailing a transcript)</a:t>
            </a:r>
            <a:endParaRPr lang="en-US" dirty="0"/>
          </a:p>
        </p:txBody>
      </p:sp>
      <p:sp>
        <p:nvSpPr>
          <p:cNvPr id="2" name="AutoShape 2" descr="data:image/png;base64,iVBORw0KGgoAAAANSUhEUgAAAUgAAACaCAMAAAD8SyGRAAABgFBMVEX/////AAAsLS0eHx/wAAAAAAAqHx78AAAsISEmJycmJiYsIS35AADg4OAgISH2AAAqJiYrKChra2uDg4MrLS0rICUnICC2trYrICf09PQlICAJAAsJCwsrJCMrHyGdnZ2Og4OTk5Pw8PAfER96enoUFRUfEREoIiba2trOzs6Ojo5NTU3nAABHR0f/9PQcGBi/v79bW1ulpaXw//8WBgb/5uY8PDz///BmZmYcFBQZEhL//P/6x8fpjo7/9f/hYmL02NjhU1PxHh7yZ2fhKSnxPDwYAAD/ABnTAADxgIDwoKAWEhf/4+P279+ylajrr67zh5jcin43ES1DLEPnzMz50sfxf3/TVlY4Li7lu7vDu8PoHyDXQED/7OXqlJT0rq4cAB3xSEhbQltQP0B9a30oDB3WZ2dLOkr9w8LqQ0PpfnLRJi3go6P6NzfYd3fWXFzvsaHtprnWiIhsW1v12OXmUTvTFRXkYEfyl6IwGBwuCwtGMTE2Q0Oil6JbUFu8srzbVCssAAAX90lEQVR4nO1dC2PaVpbGiAtIIAkZzMMWwcZcHuZNMbGx3fiZxI+OZ9qMm9QZe7LTpvFOkm433W47s23/+t6HniCBwGBwwqecYmPdq3OPPn333AfU5bovSOdrjbXMh3qL4vcPmVSjlk9P2q17gc+U10Rhpe4GADQhB1nGTQ4WcrKM3vtq/k8Fw6kuF1+okYO/Q0cT46i0EA6Hl82WuU2jCo3/YICc9Ub8bn/A6/YazB/wR7xZuQnnGzozy4CiTAovd3vjyPqfklEviW7aOAKZ+F5ut09PN9urp1m4CrFBkBm2Nj6FmMhIghsfjI0JEgRCpkBLFADLcegfU8e/rQGoedHxavn+KXo9XcUN6GxE16mgRq/3r43U/OPUCCLXgUYzxEb9EkfNLfj9Eb9Xzg9TVaJRBLIXV9HfAhC0GpgYmbbfH+JyC94y/i28KTkqTiwZQcYu+kPElEYIUcvTA34ayDyo1f6oucqNUcYQg28JHGaExLECJpJESJMdgpIJRMaqRCrp5GCEYclhfE8SOMCspHmZoxDcOJDzgtCHzjqtsXH4UNDZCPPpbkBiV6zl3Y3wRhqMOI6ulBxaWJBC8QUpGX+AzB9HN8/th4NSMpHaBCyqwo2qcJMqqLHZ1ccMkxTQwQXk1SznVf/mTkreprtYjYck4sGvWMPmN83FVQt0vRdPuh/Ek9ICMVJFkjTCjw+rKlZxINP/SufriVjRVR5xHHlvlCiUdjsj5HZKcH6wemJuIEiLCiMY1ThZaG00UIecIOALsXAZvcfQy7CLWBolSiaOq2JGFjkuYqrCTV9N71FD53Hsola8uxFucxGwhtv73FWQiq20a8D29QVWKAlJjKqRVGKifhYUBqgl/wHEc1LSr8hs1B/BBh+X17r7R772YbPNYnGjApfkkMAh4wI4VShGjVWg101GbjYh0CzLkr8p+qhrpCQ0m218qmLM6aaXVT0h9jiM6k8k8/mNxPO0SxhZCAkKRKFCHJdDWoPuLpY4KYctW3deS0OuhggbSBU5UonAycU/bM7P/0lg8DnkfA1NEkjiSU7xAjLueiYVM6LBqB6S86hGogYwRdNpsZXwRhKSq6iny0T31zL5DVcsUyvePnhG1Ku5kJTLIYXC5kcil1Rt1alK8vMgp1ShFWeTsFXrUSa93NxE4oaETsrFFQ+YnxBh3FHdA7Y5b0FozuSlUjwkVbuf1XQ+w2VZ7VThwxZ6M1FHSXI6DEabScYAIlKIyAvHUcVRTJBON5xdq9aCpIqQsfgiDNP017aOWlHmMB8XJVYpLhdwILVqBCFkdSt4Bv9NvRStAjfAIpD47KIs0dMFtlrHzjx0NYrFcib9uaPGOUSizCB5SUrEokmkTsRYbMn4kiOVjEFBrUIv7l2N9b94BpBzsQdII5OSjOKW5qKqB0LLcnjFhwTFQ04pTquwDqQrXcxqpxbVuzricU0apT5cKIcUBmtkiNNUhxobd6KSDUiKh3Bx1aTF9jdOHECXR49BCF2OVAG+Sbj4gOoJ+6X1MJWPmrzUitsE0pV+rsqp8HxcEyb8rxyRF6xQxBAPc7pCJR103A1AqqDFcxypIr4A+vORIIZupO4BQH0Tf6p6YFcHLxg8REGnxS01kqIgq6cLzgI5YLjR6WunqB24y2MFrEzoti6ahK7al5IojmoVnF7FkuPhF9JorJFJqpGoWCFLq2Ftr80znEkfscRiD2wD6SqrjZLHNL9UADlFoVj3ArpOklo0yXGKwT5PKOmrSBUSpxZfTMIBhpfLABePUo1sYEaGqAdNO1Lzi9S7EKfqY0+NRFhpsrTI0lATCP0x31YkpprJr2oCF2JDqnGLv/eU5WeQKlROkVhqgnuQZ6NeVUROyuFA1iC6MqoxBOzYwy9qHipXxxay1UhUoq00CJgDmV9b6cBv6cLKSq+szRIxoPgcaq+kF4jAkV8NgUzKvVQy0RKwQpEqyAutAgzkSYF4QWRWTuEcgF59oWVXAGukwUvV6x6PdsIdp6fLZs9qyjwoaJ82lZ/4GAArg7iP8e9F8lSgRsgxV1ngiMAlscixnCJ2XPUfPSrIQPJgkdxFLcqF4EBDhrQrDDlSRYiDaAi30iZXZk/DdiV4xVPlsVYa0evRds0ztEjbrN18JhPOICs/yBUzBN/ytSV5bRD/EVIQ5REcEjcu58bNIRJPjdUN2tMLdblE7rE+akVREjPIGN2F5wfVQLYzZHKUVGPf7/NRTvGO3nKlET0YSRuHirStO8Fwu6qxsCbLvw3mP4+6yhx9qHDnUKhGlWczqTzeSWJR29km3h2lxelzmVOKMwOPYZFK0vQHB3IFEg84+9vBL9JHOxmnj7XqQY9AppaSHMqquE1rsoUh1ObLYzJEJyV4Pl0xnJHmed6ut1iTVa3mWOz0RtWYUevpbtOOkisgZEiHtaJOU0gdDVnpbE4zJCP7Ct3G5/bizDMhNRFn9c5G6tHZuGpLITYeCLFV63RiGbY1FtaaSKnXymzb/f2y0jUlYhvPQ5vJctiyzy8ALXuA5D7VGJr6GAZfykAt4UpY3A0ex05PPiTFuAFHD+jsfByTChXHqeN6ejfNo8M+UeGFgYaIJBQ8RdqaVYiRWiBj4DRTB6BcboMmvZk8+hG0yhIAgpUybDBU4EISozS9XjUl45q1rSm2AnPajIOakCPRgsu2zbFtZitOiwuOJu74qNE7pRFsT43sgzA0amSuyjTwPPSyvIk45EqvMjCMfk/H/g82ux+TGtBmoNRhCMqG4jnjBJVi0ZYVx9JMlM3hKugALaTOxMkDZ2Go9z+lMtt/IIWBNdLhNJpDmDVSUsWpFcJ558aprASIdzOtLkqXGVUEF7XOocWZJy1UA1aMbgDzlIE6aQGHmBdYY9yS5HZLXNnJrIyqkSYl7zFp0R8mjVyqbig/zkPU46WBV7u94c0uSqaAIjGLyaY2i53KalNogtG8VpRscUSp8BpBMqRPozEDTKtrQH0iVjFkTs7mOaN3pBH+PhrZBx29tprBbggokDXAbdQaMXKswWrHaniaYdV1o7Z++YTEqFOqEZPBbpVEyZ+mUOpSKBa65hjW3TtANFJb+GL7TOw6QRgyBo3UOp75TRTIVDsJgY6Oayw3k6yfTPRHqwaypk7xJL4/kgwkTRbtloaGHKdVEIVaCCkrFdLgyc/A4DnqoT+uNoJ6MSpGaiMbwsiUzNUNC0HmHiAP6JIQh6crDO+nUU9O/sB0GOhaxKoLysqVpCxTKEuhPcfmowGveqU1gj4Vo9LIUzWohJExkDU8sx154EbW7acrmRxrkr/MpvXmENZtruChi/F3LIYqG0aATao2QiCN1LesGDy4DSNlW0a6gKRNB69B83xMDdDdHuwiu2SWNH510W25XQR2dNw/AUWlOG15nrwKDuegbwPey+q7UOgeA+IAM3KNzOJApsBqkXSCiVS2aepKE2UObxfB0tIlfhkmabnbg+mgZA2YNoxgjSQbRrhR7wOxAM95jdtW1C0roc3xMNKVAYz8+1pjoyUDc3rWWBUU2gld3XENstbblzpyyZhKao6lO0WU7SLMXQSyKml8RIfiwa0YCYAWyBoAaiDRSJEofuwr2mNHlvUiKKIJv5dKjOTf7E766puWG+iYAGfK8VIy3VS3qGsk2fEC64OuHA0OnmV0zyL6rpfhGYnGfzrV0lqHkkioMz58DfXX+Y6F8GVZkxeroeNjysiuA5rUdB4qVRBOKtuX0DFUPj4geK/iE/EgojwV7C0Y2Rs2vWcekE3IWGIst0BiAfUGvJEuk40TcpksViiskQ8UhaIaOch+oWHBs8Qj2giDB8MzcijUBXQzI0T4oNWI7I8lvCvUgpPASEnKyIjKB5UUd8NISD2KqA8WvTQ7LkZaowbQg+HH5mesV0VaVb96itmMy3rz0I+r6NRIwUJ1Rw6skVojkN1eI4dBEao3k7VZpmsw1oxkGMM8fdiOkXfRa2cjk2ckSltUecnON1JW+C1q+jyHwQz7FGKAaGRAz+KUPNJ2EXV0QBqpNeJBwD+CPHJwpDmDvFShjA4N+Be5isxGIxk30CmJ80grRgrDTEcOiGnQyLVVa3lRBspeSfDjz3ZYayTj11Wy0LTWSD8Y06YQA6ZAI3mZ6biZCqEopQRWGS3YMJIxdE9djFSq6J4nGn0rJq+RmWzAWl7iCyHy0ZDAA5RePrDTSLdBJYtVJY80a6QEbTdIjAyT18iaHOlgZEQfKmM6RdTxqw0j3bIWprBszUhuxFvcLTB5jaxnNcHjUKeSRdaUYbutGXqLWsBaI0kuScc3BWCpkVFvdewiOXGNjD3WqMVtpMIrKyu2VmdtOCmoK2yuFmPZa0dkqyXHkWLSGplu6WIH+iQpPLDWSLdX25LTAFZ5pOQPfBh3QyatkSlgPWy2RBnaqKS2GTchRywZKdhuEO0PZ6sUE9ZIflUXO66vx4WmbS6JNZB8OFjWNDJJNdKLNfIW/fbnv9edCOyENTLD6FOLDmSsbKeSnKqS6VVrRrLD7nhPfAurcL5/KCerkTWoCx3j4PxY0y6X1MYuvwG/5O/WyAdZHOoh1hLDMCkls4uZfoPMyWpkXRc9Z2v4gl0uCdWZssS/he48Eqeig27ZpViR6ehKZhu978JENTKG58UVaQk4KvFb0zaXpGu7CVde4LrzSDxcl4bwMNX2ktF+0u8F5Z6knKRGpt265PX76IyCz1m7ETfLqefEANutkSi9hBu9arZECmoVRCx3v+ngvTYaOfhVB0b475rIsU7HcMtZuzG3PncRBhYaiYbrYMCeO5GRQ6Gk8mUQS30+7pSHNho5/tn5WNMwqehUwPJNG0a6GVlT2XlgxUjT1KUDpIuQ1cb7ILPV++yCbK2RgqPdlbcB3pqgyoqXdVzM7bXLJfXxTWJelvzmPJJOaXbuf+uFmrvtxV/FIHGIk3LfD4k3ZJtJ1V/H/E1WfNEwTGGdL6rU7UY36FjVIwk5C0YiTjpKrrF7G7LAsuqcKOj/Yfu6Ta/NNsc7zK+1TGLnfFGlyNrOSwa82ueYEmsw1KWROFvNMk72nPLh77JI5ELxeHwB87G/uDZkt92kqnsMlFTvKx/eNBOLJi8O1KSWteUjPhj1C7lctV8ZjVA6I9HxuBgz7/LYMqgf9iCRz7hldY4ebx+C/T8GmNKa08VIlJkM8UmAfkgkeL6QygjZDoHzwkyt79c5JNL5NcYuj1RMAPVGjXxyhS83vaY8Ul32YeXWmpEk5l4k3yjCbFSd0kQil5V6xwF51SgCk3KbNBJJbLu4kh/tDs1YoMwK4DsrmZNl9vsiQrlzVxAGXyZ/asHefCRcqEIA3eVyMZNeg4yy6GNkJD6yTH2t0JVfp/lapgggow/WER/tVTXdwk4VWy0ADA3qZiR6ESB4TppQHFEytNJUJhCtBA5vneEerFp+hYmMUk18GmOvj7pCkZ03m6j/yteXciwaKusaqV99FXDF+bVGrJDP8/lCIZbKbLSYJfSkYIHDVaAjtHAK7TOmPMxSryJdHgS6RvvJwAMOtw+OJpApuReh8M2MWH6HCi8w9quIHYxUZn9o/lZ7DgQLRtKDgwxog18hA2UAZYF+NSc9l25nY2RMR7tnMg2tPLJkpLYUyoxoq0LqcU+Bw/JStRor8lnJfl27U53ofGSVJsKJWFGOeq2Xxr3qz5hUZoHDVQig2FMdedjLC+vFea+TOa6+SDhhpFz4rLtkfnFIRmLU6pBxVtzISCjXv+k9mBmKkV+6jN8+OzRS2b4Ct2rJSBjw99FG1dQ95F7D0Cy//BwwzopTjcwufWn96V2zU7aN6Fw1wovz9AtpR8JI/GFqGSz1MSuNzIO+xYxGoO/oRz9UCmFBhpYU6lJOWUa5mINkJd3Pg07I6FgdTSDTfH9YNSHRv1g3OivJx75lAchmWVuJzWYh+Hu94fQrg4dx6i6/QnqcyNdWNv7xHWIGBIzMQAEfMvoJ/Q4Y90Y4lh/7J5s+IiQS+VqskcqszRNkVlKNWC1v++0QM8wwwwwzzDDDDDPMMMMMM8wwwwwz3AtsrSvY3t7+K/qHbLtC36lYn9ln49THjc9Mr5XE+u72i+ud44PXe6+O9kueUkn0eIihfyWPiF48++9evXp9cHxyff5md/3N9c6jm/39Uqm0v3908OjkxdmWsdpPDevruy9Odo73jn5GwQqKc/bwaT+Jc6KndFkKmv9c2n+1c3026fbcCfCMLCXMQ1elggN4sIcoFfQosfCYzSdSw+EVUdREHzX9FE9nkWBpb+dZxaXz8uGk2noHSJztnl89wk+vx8wpx3jS64++0rtH7//y5/P1SbdzjPjii79eXx283PcE1Qh6epvKR3y+ysk+RQgv0SFe7iLhdX10moke5KuLo8PScBQcCqW9vaO9i6tn952aCcUqfzs7f39wtO/xYH45IZRzjXRQhVg6PN6dcChuD8TD4z0khr064/ECy2np60nHYUgQVarsnl/sXZaUHGVoQg2lkVpxZOLhwcnZfc3XK2dv945Kd6mHtvCdV/r7O52ovDl+VRJRznx7Qt1eI+d8xzs759u7nUPLqUfl+uJdyTc3PXjiQxA979CgZ3fqg6mOHirnB5ce3ygJNQKNVKvwiaV3eygX+mzaBzuV89c4S3wyTXTsggeNeqZ6OL715v0h7p87RsCT10jNAyUBE30ej+eHt1P6kG9fHXnuilMjgefyYnfSQevC+tu9kjVLpksjRVMVHs/2pANnwsPr1x6aLj4ZciJnMkDjnafn07EnF49edq8OUSc9RkKNViM1D0gVj9bH/1WVzvDm9VQljIPCc/1oZwpGjutvb2j/ckeEGrVGIkNCeTPpAc/6f1/er27aCk/mSocnk4og2Qb/5rWnI1+8fxo5N1d6evymQv6HBhMa6Ww/uv9kLJWO6BLZhIAuvf2/nr48nBKNpBBxehYkmBNLpael0s0BGnFPWBt3f5gyNvqs1xNF8efLp4h3T//n+PrkzcnJzi87V3/+5eT85NnuVOzJ2CFhvMNO1yGl0RkexLb9w8O9rxGOd853t1zb2292K11Rw+nvQ3JMDuf705c2lkSx9PTVwfEVmbrdmga29QJ28OxGJHGcUKerUFqFp/T06dGri53rZ92ztQ9dth3x5xOP9NYVGcX03OFwN0Ah3Ds4+fHZT/fsA4mf4U9WurYPCZnQMSc6JpTNms0Aa9sapTEXPZ7LV+93rncNy/1pxaxgwcmJz4xvvZ/ooBr3Ii+P3+5OyxzD0Ni+VMVtEEKJZkIFh9DIOV/p6cuDK+Oi1eRFbmhs7YgdM42+AcwCTor4UNJ/uHe8Pf3rfo6x+9Ln6yCUE06KBk46LK4UQVp4+Or9CQ3hx7OR7IW2K3YQHtrwss8pPp/49PDR8fZ93zxmhb+IQZVQQQOhHFqXRgbNVXj0nxHt/3lwtU2fZHUb20fDx8pBUGXMbfiIi9Mqnpjf9qHf8TaI0tEPJ9vTvNh8S6y/DM7dgo+dGtldhc/nKR0dnLyofNwfRji7CWpkuh0nO6vAvyH8c+/iZPf+pjNOcXZJ+ehTyDSsRnZWQaIovvzPk+2PJ7XphfUOPhoIFXRoVnxEMbz8uPLDXsBqtafzsYNQQ3ESFw/6SodYEZUg3rNJhyGxI6qkMnLSKRd1e+LzUU0Mzt28/1SeZgNwHm7go8+nczI4ACdp8aC4/+7izdknF0SEymFQIZWJjwNwco68+vDzfHPx9pMMIsaOT42IL+g8kAYekjiKwdLNxcmk1+smifWnc73D2O+RJuufR8f3YNP2ePGLzyKQdp2N2P2eJ3h0cf0pM1FB5dDUVwzU1SAmXr6+2v40Upt+2PboGXVnQt4zAQ8GSz/sfHopji2uPFo+3ZGO90zJg+/eX1dwnj3Z1fcpwp7PcoTXY5DoE8V3F/f3o2rjwuVcx/iuzxAx6Dm8+HEWxS5U6AKeBSfnLEwUPe9nXLQEDqSjeVn8H/Hm6m+Tdnhacebpnpm14CLebjiNH/uZFnzu2vIYNbJzfV8bu4ji1+dfKLvkZujGlsv1rkMjVRjeEsXLj+B7IsYI8v+euhaNGtm53wT9URQvns142BN0KepQnLOF6BEf/desl3aGM4/YqZFikLBRFPdOZlF0jmclC04GRfHlLIoDYv1GNOWRvmDp59ezvHsIbP1IvvTIh4cuYunm4sXupD26t9ja3rl88m7v/ds3n/o8ty3+H0FcrnmmWxGvAAAAAElFTkSuQmCC"/>
          <p:cNvSpPr>
            <a:spLocks noChangeAspect="1" noChangeArrowheads="1"/>
          </p:cNvSpPr>
          <p:nvPr/>
        </p:nvSpPr>
        <p:spPr bwMode="auto">
          <a:xfrm>
            <a:off x="155575" y="-700088"/>
            <a:ext cx="31242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17674" y="4495800"/>
            <a:ext cx="5826125" cy="2209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 descr="C:\Users\Ivan.Lopez2\AppData\Local\Microsoft\Windows\Temporary Internet Files\Content.IE5\RHHH609R\MC9002917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457200" cy="51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Ivan.Lopez2\AppData\Local\Microsoft\Windows\Temporary Internet Files\Content.IE5\RHHH609R\MC9002917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4" y="4572000"/>
            <a:ext cx="457200" cy="51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4495800"/>
            <a:ext cx="2801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Yorktown High School</a:t>
            </a:r>
          </a:p>
          <a:p>
            <a:r>
              <a:rPr lang="en-US" sz="1600" dirty="0" smtClean="0">
                <a:latin typeface="+mj-lt"/>
              </a:rPr>
              <a:t>5200 Yorktown Blvd.</a:t>
            </a:r>
          </a:p>
          <a:p>
            <a:r>
              <a:rPr lang="en-US" sz="1600" dirty="0" smtClean="0">
                <a:latin typeface="+mj-lt"/>
              </a:rPr>
              <a:t>Arlington, VA 22207</a:t>
            </a:r>
            <a:endParaRPr lang="en-US" sz="1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357574"/>
            <a:ext cx="3546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JMU Office of </a:t>
            </a:r>
            <a:r>
              <a:rPr lang="en-US" sz="1600" dirty="0" smtClean="0"/>
              <a:t>Admissions </a:t>
            </a:r>
          </a:p>
          <a:p>
            <a:pPr algn="ctr"/>
            <a:r>
              <a:rPr lang="en-US" sz="1600" dirty="0" err="1" smtClean="0"/>
              <a:t>Sonner</a:t>
            </a:r>
            <a:r>
              <a:rPr lang="en-US" sz="1600" dirty="0" smtClean="0"/>
              <a:t> Hall- MSC </a:t>
            </a:r>
            <a:r>
              <a:rPr lang="en-US" sz="1600" dirty="0"/>
              <a:t>0101</a:t>
            </a:r>
            <a:br>
              <a:rPr lang="en-US" sz="1600" dirty="0"/>
            </a:br>
            <a:r>
              <a:rPr lang="en-US" sz="1600" dirty="0"/>
              <a:t>481 Bluestone Dr.</a:t>
            </a:r>
            <a:br>
              <a:rPr lang="en-US" sz="1600" dirty="0"/>
            </a:br>
            <a:r>
              <a:rPr lang="en-US" sz="1600" dirty="0"/>
              <a:t>Harrisonburg, Virginia 22807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95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8BBC"/>
                </a:solidFill>
              </a:rPr>
              <a:t>YHS Deadlines for </a:t>
            </a:r>
            <a:br>
              <a:rPr lang="en-US" sz="2800" b="1" dirty="0" smtClean="0">
                <a:solidFill>
                  <a:srgbClr val="008BBC"/>
                </a:solidFill>
              </a:rPr>
            </a:br>
            <a:r>
              <a:rPr lang="en-US" sz="2800" b="1" dirty="0" smtClean="0">
                <a:solidFill>
                  <a:srgbClr val="008BBC"/>
                </a:solidFill>
              </a:rPr>
              <a:t>Official Transcripts &amp; Recommendations</a:t>
            </a:r>
            <a:endParaRPr lang="en-US" sz="2800" b="1" dirty="0">
              <a:solidFill>
                <a:srgbClr val="008BBC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986739"/>
              </p:ext>
            </p:extLst>
          </p:nvPr>
        </p:nvGraphicFramePr>
        <p:xfrm>
          <a:off x="838200" y="1905000"/>
          <a:ext cx="7543800" cy="466275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771900"/>
                <a:gridCol w="3771900"/>
              </a:tblGrid>
              <a:tr h="5784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College Due Date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Yorktown Deadline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56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     </a:t>
                      </a:r>
                      <a:r>
                        <a:rPr lang="en-US" sz="2600" dirty="0" smtClean="0"/>
                        <a:t>October 15</a:t>
                      </a:r>
                    </a:p>
                    <a:p>
                      <a:pPr algn="l"/>
                      <a:r>
                        <a:rPr lang="en-US" sz="2600" dirty="0" smtClean="0"/>
                        <a:t>     November 1</a:t>
                      </a:r>
                    </a:p>
                    <a:p>
                      <a:pPr algn="l"/>
                      <a:r>
                        <a:rPr lang="en-US" sz="2600" dirty="0" smtClean="0"/>
                        <a:t>     November 15</a:t>
                      </a:r>
                    </a:p>
                    <a:p>
                      <a:pPr algn="l"/>
                      <a:r>
                        <a:rPr lang="en-US" sz="2600" dirty="0" smtClean="0"/>
                        <a:t>     December 1</a:t>
                      </a:r>
                    </a:p>
                    <a:p>
                      <a:pPr algn="l"/>
                      <a:r>
                        <a:rPr lang="en-US" sz="2600" dirty="0" smtClean="0"/>
                        <a:t>     December 15</a:t>
                      </a:r>
                    </a:p>
                    <a:p>
                      <a:pPr algn="l"/>
                      <a:r>
                        <a:rPr lang="en-US" sz="2600" dirty="0" smtClean="0"/>
                        <a:t>     January 1</a:t>
                      </a:r>
                    </a:p>
                    <a:p>
                      <a:pPr algn="l"/>
                      <a:r>
                        <a:rPr lang="en-US" sz="2600" dirty="0" smtClean="0"/>
                        <a:t>     January 15</a:t>
                      </a:r>
                    </a:p>
                    <a:p>
                      <a:pPr algn="l"/>
                      <a:r>
                        <a:rPr lang="en-US" sz="2600" dirty="0" smtClean="0"/>
                        <a:t>     February 1</a:t>
                      </a:r>
                    </a:p>
                    <a:p>
                      <a:pPr algn="l"/>
                      <a:r>
                        <a:rPr lang="en-US" sz="2600" dirty="0" smtClean="0"/>
                        <a:t>     February 15</a:t>
                      </a:r>
                    </a:p>
                    <a:p>
                      <a:pPr algn="l"/>
                      <a:r>
                        <a:rPr lang="en-US" sz="2600" dirty="0" smtClean="0"/>
                        <a:t>     March 1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smtClean="0"/>
                        <a:t>   </a:t>
                      </a:r>
                      <a:r>
                        <a:rPr lang="en-US" sz="2600" baseline="0" dirty="0" smtClean="0"/>
                        <a:t>September 23</a:t>
                      </a:r>
                    </a:p>
                    <a:p>
                      <a:pPr algn="l"/>
                      <a:r>
                        <a:rPr lang="en-US" sz="2600" baseline="0" dirty="0" smtClean="0"/>
                        <a:t>   </a:t>
                      </a:r>
                      <a:r>
                        <a:rPr lang="en-US" sz="2600" dirty="0" smtClean="0"/>
                        <a:t>October 3</a:t>
                      </a:r>
                    </a:p>
                    <a:p>
                      <a:pPr algn="l"/>
                      <a:r>
                        <a:rPr lang="en-US" sz="2600" dirty="0" smtClean="0"/>
                        <a:t>   October</a:t>
                      </a:r>
                      <a:r>
                        <a:rPr lang="en-US" sz="2600" baseline="0" dirty="0" smtClean="0"/>
                        <a:t> 14</a:t>
                      </a:r>
                    </a:p>
                    <a:p>
                      <a:pPr algn="l"/>
                      <a:r>
                        <a:rPr lang="en-US" sz="2600" baseline="0" dirty="0" smtClean="0"/>
                        <a:t>   November 4</a:t>
                      </a:r>
                    </a:p>
                    <a:p>
                      <a:pPr algn="l"/>
                      <a:r>
                        <a:rPr lang="en-US" sz="2600" baseline="0" dirty="0" smtClean="0"/>
                        <a:t>   November 18</a:t>
                      </a:r>
                    </a:p>
                    <a:p>
                      <a:pPr algn="l"/>
                      <a:r>
                        <a:rPr lang="en-US" sz="2600" baseline="0" dirty="0" smtClean="0"/>
                        <a:t>   December 2</a:t>
                      </a:r>
                    </a:p>
                    <a:p>
                      <a:pPr algn="l"/>
                      <a:r>
                        <a:rPr lang="en-US" sz="2600" baseline="0" dirty="0" smtClean="0"/>
                        <a:t>   December 14</a:t>
                      </a:r>
                    </a:p>
                    <a:p>
                      <a:pPr algn="l"/>
                      <a:r>
                        <a:rPr lang="en-US" sz="2600" baseline="0" dirty="0" smtClean="0"/>
                        <a:t>   January 9</a:t>
                      </a:r>
                    </a:p>
                    <a:p>
                      <a:pPr algn="l"/>
                      <a:r>
                        <a:rPr lang="en-US" sz="2600" baseline="0" dirty="0" smtClean="0"/>
                        <a:t>   January 25</a:t>
                      </a:r>
                    </a:p>
                    <a:p>
                      <a:pPr algn="l"/>
                      <a:r>
                        <a:rPr lang="en-US" sz="2600" baseline="0" dirty="0" smtClean="0"/>
                        <a:t>   February 8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6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http://www.thinkalc.com/images/act_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20"/>
          <a:stretch/>
        </p:blipFill>
        <p:spPr bwMode="auto">
          <a:xfrm>
            <a:off x="83127" y="4724400"/>
            <a:ext cx="1745673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8BBC"/>
                </a:solidFill>
              </a:rPr>
              <a:t>SAT/ACT Deadlines</a:t>
            </a:r>
            <a:endParaRPr lang="en-US" sz="2800" b="1" dirty="0">
              <a:solidFill>
                <a:srgbClr val="008BBC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174780"/>
              </p:ext>
            </p:extLst>
          </p:nvPr>
        </p:nvGraphicFramePr>
        <p:xfrm>
          <a:off x="1752600" y="1600201"/>
          <a:ext cx="7010400" cy="235765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505200"/>
                <a:gridCol w="3505200"/>
              </a:tblGrid>
              <a:tr h="4213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SAT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Deadline to Register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Test Date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2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October</a:t>
                      </a:r>
                      <a:r>
                        <a:rPr lang="en-US" sz="2800" baseline="0" dirty="0" smtClean="0"/>
                        <a:t> 7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November 3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December 21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November</a:t>
                      </a:r>
                      <a:r>
                        <a:rPr lang="en-US" sz="2800" baseline="0" dirty="0" smtClean="0"/>
                        <a:t> 5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December  3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January 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http://www.amideast.org/sites/default/files/sat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209800"/>
            <a:ext cx="1489075" cy="10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216731"/>
              </p:ext>
            </p:extLst>
          </p:nvPr>
        </p:nvGraphicFramePr>
        <p:xfrm>
          <a:off x="1752600" y="4195551"/>
          <a:ext cx="7010400" cy="2286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505200"/>
                <a:gridCol w="3505200"/>
              </a:tblGrid>
              <a:tr h="4391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ACT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1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Deadline to Register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Test Date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1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September 16</a:t>
                      </a:r>
                    </a:p>
                    <a:p>
                      <a:pPr algn="ctr"/>
                      <a:r>
                        <a:rPr lang="en-US" sz="2400" b="1" dirty="0" smtClean="0"/>
                        <a:t>(late</a:t>
                      </a:r>
                      <a:r>
                        <a:rPr lang="en-US" sz="2400" b="1" baseline="0" dirty="0" smtClean="0"/>
                        <a:t> – 9/30)</a:t>
                      </a:r>
                      <a:endParaRPr lang="en-US" sz="2400" b="1" dirty="0" smtClean="0"/>
                    </a:p>
                    <a:p>
                      <a:pPr algn="ctr"/>
                      <a:r>
                        <a:rPr lang="en-US" sz="2800" dirty="0" smtClean="0"/>
                        <a:t>November</a:t>
                      </a:r>
                      <a:r>
                        <a:rPr lang="en-US" sz="2800" baseline="0" dirty="0" smtClean="0"/>
                        <a:t>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October 22</a:t>
                      </a:r>
                    </a:p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December</a:t>
                      </a:r>
                      <a:r>
                        <a:rPr lang="en-US" sz="2800" baseline="0" dirty="0" smtClean="0"/>
                        <a:t>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AutoShape 4" descr="data:image/png;base64,iVBORw0KGgoAAAANSUhEUgAAAUgAAACaCAMAAAD8SyGRAAABgFBMVEX/////AAAsLS0eHx/wAAAAAAAqHx78AAAsISEmJycmJiYsIS35AADg4OAgISH2AAAqJiYrKChra2uDg4MrLS0rICUnICC2trYrICf09PQlICAJAAsJCwsrJCMrHyGdnZ2Og4OTk5Pw8PAfER96enoUFRUfEREoIiba2trOzs6Ojo5NTU3nAABHR0f/9PQcGBi/v79bW1ulpaXw//8WBgb/5uY8PDz///BmZmYcFBQZEhL//P/6x8fpjo7/9f/hYmL02NjhU1PxHh7yZ2fhKSnxPDwYAAD/ABnTAADxgIDwoKAWEhf/4+P279+ylajrr67zh5jcin43ES1DLEPnzMz50sfxf3/TVlY4Li7lu7vDu8PoHyDXQED/7OXqlJT0rq4cAB3xSEhbQltQP0B9a30oDB3WZ2dLOkr9w8LqQ0PpfnLRJi3go6P6NzfYd3fWXFzvsaHtprnWiIhsW1v12OXmUTvTFRXkYEfyl6IwGBwuCwtGMTE2Q0Oil6JbUFu8srzbVCssAAAX90lEQVR4nO1dC2PaVpbGiAtIIAkZzMMWwcZcHuZNMbGx3fiZxI+OZ9qMm9QZe7LTpvFOkm433W47s23/+t6HniCBwGBwwqecYmPdq3OPPn333AfU5bovSOdrjbXMh3qL4vcPmVSjlk9P2q17gc+U10Rhpe4GADQhB1nGTQ4WcrKM3vtq/k8Fw6kuF1+okYO/Q0cT46i0EA6Hl82WuU2jCo3/YICc9Ub8bn/A6/YazB/wR7xZuQnnGzozy4CiTAovd3vjyPqfklEviW7aOAKZ+F5ut09PN9urp1m4CrFBkBm2Nj6FmMhIghsfjI0JEgRCpkBLFADLcegfU8e/rQGoedHxavn+KXo9XcUN6GxE16mgRq/3r43U/OPUCCLXgUYzxEb9EkfNLfj9Eb9Xzg9TVaJRBLIXV9HfAhC0GpgYmbbfH+JyC94y/i28KTkqTiwZQcYu+kPElEYIUcvTA34ayDyo1f6oucqNUcYQg28JHGaExLECJpJESJMdgpIJRMaqRCrp5GCEYclhfE8SOMCspHmZoxDcOJDzgtCHzjqtsXH4UNDZCPPpbkBiV6zl3Y3wRhqMOI6ulBxaWJBC8QUpGX+AzB9HN8/th4NSMpHaBCyqwo2qcJMqqLHZ1ccMkxTQwQXk1SznVf/mTkreprtYjYck4sGvWMPmN83FVQt0vRdPuh/Ek9ICMVJFkjTCjw+rKlZxINP/SufriVjRVR5xHHlvlCiUdjsj5HZKcH6wemJuIEiLCiMY1ThZaG00UIecIOALsXAZvcfQy7CLWBolSiaOq2JGFjkuYqrCTV9N71FD53Hsola8uxFucxGwhtv73FWQiq20a8D29QVWKAlJjKqRVGKifhYUBqgl/wHEc1LSr8hs1B/BBh+X17r7R772YbPNYnGjApfkkMAh4wI4VShGjVWg101GbjYh0CzLkr8p+qhrpCQ0m218qmLM6aaXVT0h9jiM6k8k8/mNxPO0SxhZCAkKRKFCHJdDWoPuLpY4KYctW3deS0OuhggbSBU5UonAycU/bM7P/0lg8DnkfA1NEkjiSU7xAjLueiYVM6LBqB6S86hGogYwRdNpsZXwRhKSq6iny0T31zL5DVcsUyvePnhG1Ku5kJTLIYXC5kcil1Rt1alK8vMgp1ShFWeTsFXrUSa93NxE4oaETsrFFQ+YnxBh3FHdA7Y5b0FozuSlUjwkVbuf1XQ+w2VZ7VThwxZ6M1FHSXI6DEabScYAIlKIyAvHUcVRTJBON5xdq9aCpIqQsfgiDNP017aOWlHmMB8XJVYpLhdwILVqBCFkdSt4Bv9NvRStAjfAIpD47KIs0dMFtlrHzjx0NYrFcib9uaPGOUSizCB5SUrEokmkTsRYbMn4kiOVjEFBrUIv7l2N9b94BpBzsQdII5OSjOKW5qKqB0LLcnjFhwTFQ04pTquwDqQrXcxqpxbVuzricU0apT5cKIcUBmtkiNNUhxobd6KSDUiKh3Bx1aTF9jdOHECXR49BCF2OVAG+Sbj4gOoJ+6X1MJWPmrzUitsE0pV+rsqp8HxcEyb8rxyRF6xQxBAPc7pCJR103A1AqqDFcxypIr4A+vORIIZupO4BQH0Tf6p6YFcHLxg8REGnxS01kqIgq6cLzgI5YLjR6WunqB24y2MFrEzoti6ahK7al5IojmoVnF7FkuPhF9JorJFJqpGoWCFLq2Ftr80znEkfscRiD2wD6SqrjZLHNL9UADlFoVj3ArpOklo0yXGKwT5PKOmrSBUSpxZfTMIBhpfLABePUo1sYEaGqAdNO1Lzi9S7EKfqY0+NRFhpsrTI0lATCP0x31YkpprJr2oCF2JDqnGLv/eU5WeQKlROkVhqgnuQZ6NeVUROyuFA1iC6MqoxBOzYwy9qHipXxxay1UhUoq00CJgDmV9b6cBv6cLKSq+szRIxoPgcaq+kF4jAkV8NgUzKvVQy0RKwQpEqyAutAgzkSYF4QWRWTuEcgF59oWVXAGukwUvV6x6PdsIdp6fLZs9qyjwoaJ82lZ/4GAArg7iP8e9F8lSgRsgxV1ngiMAlscixnCJ2XPUfPSrIQPJgkdxFLcqF4EBDhrQrDDlSRYiDaAi30iZXZk/DdiV4xVPlsVYa0evRds0ztEjbrN18JhPOICs/yBUzBN/ytSV5bRD/EVIQ5REcEjcu58bNIRJPjdUN2tMLdblE7rE+akVREjPIGN2F5wfVQLYzZHKUVGPf7/NRTvGO3nKlET0YSRuHirStO8Fwu6qxsCbLvw3mP4+6yhx9qHDnUKhGlWczqTzeSWJR29km3h2lxelzmVOKMwOPYZFK0vQHB3IFEg84+9vBL9JHOxmnj7XqQY9AppaSHMqquE1rsoUh1ObLYzJEJyV4Pl0xnJHmed6ut1iTVa3mWOz0RtWYUevpbtOOkisgZEiHtaJOU0gdDVnpbE4zJCP7Ct3G5/bizDMhNRFn9c5G6tHZuGpLITYeCLFV63RiGbY1FtaaSKnXymzb/f2y0jUlYhvPQ5vJctiyzy8ALXuA5D7VGJr6GAZfykAt4UpY3A0ex05PPiTFuAFHD+jsfByTChXHqeN6ejfNo8M+UeGFgYaIJBQ8RdqaVYiRWiBj4DRTB6BcboMmvZk8+hG0yhIAgpUybDBU4EISozS9XjUl45q1rSm2AnPajIOakCPRgsu2zbFtZitOiwuOJu74qNE7pRFsT43sgzA0amSuyjTwPPSyvIk45EqvMjCMfk/H/g82ux+TGtBmoNRhCMqG4jnjBJVi0ZYVx9JMlM3hKugALaTOxMkDZ2Go9z+lMtt/IIWBNdLhNJpDmDVSUsWpFcJ558aprASIdzOtLkqXGVUEF7XOocWZJy1UA1aMbgDzlIE6aQGHmBdYY9yS5HZLXNnJrIyqkSYl7zFp0R8mjVyqbig/zkPU46WBV7u94c0uSqaAIjGLyaY2i53KalNogtG8VpRscUSp8BpBMqRPozEDTKtrQH0iVjFkTs7mOaN3pBH+PhrZBx29tprBbggokDXAbdQaMXKswWrHaniaYdV1o7Z++YTEqFOqEZPBbpVEyZ+mUOpSKBa65hjW3TtANFJb+GL7TOw6QRgyBo3UOp75TRTIVDsJgY6Oayw3k6yfTPRHqwaypk7xJL4/kgwkTRbtloaGHKdVEIVaCCkrFdLgyc/A4DnqoT+uNoJ6MSpGaiMbwsiUzNUNC0HmHiAP6JIQh6crDO+nUU9O/sB0GOhaxKoLysqVpCxTKEuhPcfmowGveqU1gj4Vo9LIUzWohJExkDU8sx154EbW7acrmRxrkr/MpvXmENZtruChi/F3LIYqG0aATao2QiCN1LesGDy4DSNlW0a6gKRNB69B83xMDdDdHuwiu2SWNH510W25XQR2dNw/AUWlOG15nrwKDuegbwPey+q7UOgeA+IAM3KNzOJApsBqkXSCiVS2aepKE2UObxfB0tIlfhkmabnbg+mgZA2YNoxgjSQbRrhR7wOxAM95jdtW1C0roc3xMNKVAYz8+1pjoyUDc3rWWBUU2gld3XENstbblzpyyZhKao6lO0WU7SLMXQSyKml8RIfiwa0YCYAWyBoAaiDRSJEofuwr2mNHlvUiKKIJv5dKjOTf7E766puWG+iYAGfK8VIy3VS3qGsk2fEC64OuHA0OnmV0zyL6rpfhGYnGfzrV0lqHkkioMz58DfXX+Y6F8GVZkxeroeNjysiuA5rUdB4qVRBOKtuX0DFUPj4geK/iE/EgojwV7C0Y2Rs2vWcekE3IWGIst0BiAfUGvJEuk40TcpksViiskQ8UhaIaOch+oWHBs8Qj2giDB8MzcijUBXQzI0T4oNWI7I8lvCvUgpPASEnKyIjKB5UUd8NISD2KqA8WvTQ7LkZaowbQg+HH5mesV0VaVb96itmMy3rz0I+r6NRIwUJ1Rw6skVojkN1eI4dBEao3k7VZpmsw1oxkGMM8fdiOkXfRa2cjk2ckSltUecnON1JW+C1q+jyHwQz7FGKAaGRAz+KUPNJ2EXV0QBqpNeJBwD+CPHJwpDmDvFShjA4N+Be5isxGIxk30CmJ80grRgrDTEcOiGnQyLVVa3lRBspeSfDjz3ZYayTj11Wy0LTWSD8Y06YQA6ZAI3mZ6biZCqEopQRWGS3YMJIxdE9djFSq6J4nGn0rJq+RmWzAWl7iCyHy0ZDAA5RePrDTSLdBJYtVJY80a6QEbTdIjAyT18iaHOlgZEQfKmM6RdTxqw0j3bIWprBszUhuxFvcLTB5jaxnNcHjUKeSRdaUYbutGXqLWsBaI0kuScc3BWCpkVFvdewiOXGNjD3WqMVtpMIrKyu2VmdtOCmoK2yuFmPZa0dkqyXHkWLSGplu6WIH+iQpPLDWSLdX25LTAFZ5pOQPfBh3QyatkSlgPWy2RBnaqKS2GTchRywZKdhuEO0PZ6sUE9ZIflUXO66vx4WmbS6JNZB8OFjWNDJJNdKLNfIW/fbnv9edCOyENTLD6FOLDmSsbKeSnKqS6VVrRrLD7nhPfAurcL5/KCerkTWoCx3j4PxY0y6X1MYuvwG/5O/WyAdZHOoh1hLDMCkls4uZfoPMyWpkXRc9Z2v4gl0uCdWZssS/he48Eqeig27ZpViR6ehKZhu978JENTKG58UVaQk4KvFb0zaXpGu7CVde4LrzSDxcl4bwMNX2ktF+0u8F5Z6knKRGpt265PX76IyCz1m7ETfLqefEANutkSi9hBu9arZECmoVRCx3v+ngvTYaOfhVB0b475rIsU7HcMtZuzG3PncRBhYaiYbrYMCeO5GRQ6Gk8mUQS30+7pSHNho5/tn5WNMwqehUwPJNG0a6GVlT2XlgxUjT1KUDpIuQ1cb7ILPV++yCbK2RgqPdlbcB3pqgyoqXdVzM7bXLJfXxTWJelvzmPJJOaXbuf+uFmrvtxV/FIHGIk3LfD4k3ZJtJ1V/H/E1WfNEwTGGdL6rU7UY36FjVIwk5C0YiTjpKrrF7G7LAsuqcKOj/Yfu6Ta/NNsc7zK+1TGLnfFGlyNrOSwa82ueYEmsw1KWROFvNMk72nPLh77JI5ELxeHwB87G/uDZkt92kqnsMlFTvKx/eNBOLJi8O1KSWteUjPhj1C7lctV8ZjVA6I9HxuBgz7/LYMqgf9iCRz7hldY4ebx+C/T8GmNKa08VIlJkM8UmAfkgkeL6QygjZDoHzwkyt79c5JNL5NcYuj1RMAPVGjXxyhS83vaY8Ul32YeXWmpEk5l4k3yjCbFSd0kQil5V6xwF51SgCk3KbNBJJbLu4kh/tDs1YoMwK4DsrmZNl9vsiQrlzVxAGXyZ/asHefCRcqEIA3eVyMZNeg4yy6GNkJD6yTH2t0JVfp/lapgggow/WER/tVTXdwk4VWy0ADA3qZiR6ESB4TppQHFEytNJUJhCtBA5vneEerFp+hYmMUk18GmOvj7pCkZ03m6j/yteXciwaKusaqV99FXDF+bVGrJDP8/lCIZbKbLSYJfSkYIHDVaAjtHAK7TOmPMxSryJdHgS6RvvJwAMOtw+OJpApuReh8M2MWH6HCi8w9quIHYxUZn9o/lZ7DgQLRtKDgwxog18hA2UAZYF+NSc9l25nY2RMR7tnMg2tPLJkpLYUyoxoq0LqcU+Bw/JStRor8lnJfl27U53ofGSVJsKJWFGOeq2Xxr3qz5hUZoHDVQig2FMdedjLC+vFea+TOa6+SDhhpFz4rLtkfnFIRmLU6pBxVtzISCjXv+k9mBmKkV+6jN8+OzRS2b4Ct2rJSBjw99FG1dQ95F7D0Cy//BwwzopTjcwufWn96V2zU7aN6Fw1wovz9AtpR8JI/GFqGSz1MSuNzIO+xYxGoO/oRz9UCmFBhpYU6lJOWUa5mINkJd3Pg07I6FgdTSDTfH9YNSHRv1g3OivJx75lAchmWVuJzWYh+Hu94fQrg4dx6i6/QnqcyNdWNv7xHWIGBIzMQAEfMvoJ/Q4Y90Y4lh/7J5s+IiQS+VqskcqszRNkVlKNWC1v++0QM8wwwwwzzDDDDDPMMMMMM8wwwwwz3AtsrSvY3t7+K/qHbLtC36lYn9ln49THjc9Mr5XE+u72i+ud44PXe6+O9kueUkn0eIihfyWPiF48++9evXp9cHxyff5md/3N9c6jm/39Uqm0v3908OjkxdmWsdpPDevruy9Odo73jn5GwQqKc/bwaT+Jc6KndFkKmv9c2n+1c3026fbcCfCMLCXMQ1elggN4sIcoFfQosfCYzSdSw+EVUdREHzX9FE9nkWBpb+dZxaXz8uGk2noHSJztnl89wk+vx8wpx3jS64++0rtH7//y5/P1SbdzjPjii79eXx283PcE1Qh6epvKR3y+ysk+RQgv0SFe7iLhdX10moke5KuLo8PScBQcCqW9vaO9i6tn952aCcUqfzs7f39wtO/xYH45IZRzjXRQhVg6PN6dcChuD8TD4z0khr064/ECy2np60nHYUgQVarsnl/sXZaUHGVoQg2lkVpxZOLhwcnZfc3XK2dv945Kd6mHtvCdV/r7O52ovDl+VRJRznx7Qt1eI+d8xzs759u7nUPLqUfl+uJdyTc3PXjiQxA979CgZ3fqg6mOHirnB5ce3ygJNQKNVKvwiaV3eygX+mzaBzuV89c4S3wyTXTsggeNeqZ6OL715v0h7p87RsCT10jNAyUBE30ej+eHt1P6kG9fHXnuilMjgefyYnfSQevC+tu9kjVLpksjRVMVHs/2pANnwsPr1x6aLj4ZciJnMkDjnafn07EnF49edq8OUSc9RkKNViM1D0gVj9bH/1WVzvDm9VQljIPCc/1oZwpGjutvb2j/ckeEGrVGIkNCeTPpAc/6f1/er27aCk/mSocnk4og2Qb/5rWnI1+8fxo5N1d6evymQv6HBhMa6Ww/uv9kLJWO6BLZhIAuvf2/nr48nBKNpBBxehYkmBNLpael0s0BGnFPWBt3f5gyNvqs1xNF8efLp4h3T//n+PrkzcnJzi87V3/+5eT85NnuVOzJ2CFhvMNO1yGl0RkexLb9w8O9rxGOd853t1zb2292K11Rw+nvQ3JMDuf705c2lkSx9PTVwfEVmbrdmga29QJ28OxGJHGcUKerUFqFp/T06dGri53rZ92ztQ9dth3x5xOP9NYVGcX03OFwN0Ah3Ds4+fHZT/fsA4mf4U9WurYPCZnQMSc6JpTNms0Aa9sapTEXPZ7LV+93rncNy/1pxaxgwcmJz4xvvZ/ooBr3Ii+P3+5OyxzD0Ni+VMVtEEKJZkIFh9DIOV/p6cuDK+Oi1eRFbmhs7YgdM42+AcwCTor4UNJ/uHe8Pf3rfo6x+9Ln6yCUE06KBk46LK4UQVp4+Or9CQ3hx7OR7IW2K3YQHtrwss8pPp/49PDR8fZ93zxmhb+IQZVQQQOhHFqXRgbNVXj0nxHt/3lwtU2fZHUb20fDx8pBUGXMbfiIi9Mqnpjf9qHf8TaI0tEPJ9vTvNh8S6y/DM7dgo+dGtldhc/nKR0dnLyofNwfRji7CWpkuh0nO6vAvyH8c+/iZPf+pjNOcXZJ+ehTyDSsRnZWQaIovvzPk+2PJ7XphfUOPhoIFXRoVnxEMbz8uPLDXsBqtafzsYNQQ3ESFw/6SodYEZUg3rNJhyGxI6qkMnLSKRd1e+LzUU0Mzt28/1SeZgNwHm7go8+nczI4ACdp8aC4/+7izdknF0SEymFQIZWJjwNwco68+vDzfHPx9pMMIsaOT42IL+g8kAYekjiKwdLNxcmk1+smifWnc73D2O+RJuufR8f3YNP2ePGLzyKQdp2N2P2eJ3h0cf0pM1FB5dDUVwzU1SAmXr6+2v40Upt+2PboGXVnQt4zAQ8GSz/sfHopji2uPFo+3ZGO90zJg+/eX1dwnj3Z1fcpwp7PcoTXY5DoE8V3F/f3o2rjwuVcx/iuzxAx6Dm8+HEWxS5U6AKeBSfnLEwUPe9nXLQEDqSjeVn8H/Hm6m+Tdnhacebpnpm14CLebjiNH/uZFnzu2vIYNbJzfV8bu4ji1+dfKLvkZujGlsv1rkMjVRjeEsXLj+B7IsYI8v+euhaNGtm53wT9URQvns142BN0KepQnLOF6BEf/desl3aGM4/YqZFikLBRFPdOZlF0jmclC04GRfHlLIoDYv1GNOWRvmDp59ezvHsIbP1IvvTIh4cuYunm4sXupD26t9ja3rl88m7v/ds3n/o8ty3+H0FcrnmmWxGvAAAAAElFTkSuQmCC"/>
          <p:cNvSpPr>
            <a:spLocks noChangeAspect="1" noChangeArrowheads="1"/>
          </p:cNvSpPr>
          <p:nvPr/>
        </p:nvSpPr>
        <p:spPr bwMode="auto">
          <a:xfrm>
            <a:off x="155575" y="-700088"/>
            <a:ext cx="31242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png;base64,iVBORw0KGgoAAAANSUhEUgAAAUgAAACaCAMAAAD8SyGRAAABgFBMVEX/////AAAsLS0eHx/wAAAAAAAqHx78AAAsISEmJycmJiYsIS35AADg4OAgISH2AAAqJiYrKChra2uDg4MrLS0rICUnICC2trYrICf09PQlICAJAAsJCwsrJCMrHyGdnZ2Og4OTk5Pw8PAfER96enoUFRUfEREoIiba2trOzs6Ojo5NTU3nAABHR0f/9PQcGBi/v79bW1ulpaXw//8WBgb/5uY8PDz///BmZmYcFBQZEhL//P/6x8fpjo7/9f/hYmL02NjhU1PxHh7yZ2fhKSnxPDwYAAD/ABnTAADxgIDwoKAWEhf/4+P279+ylajrr67zh5jcin43ES1DLEPnzMz50sfxf3/TVlY4Li7lu7vDu8PoHyDXQED/7OXqlJT0rq4cAB3xSEhbQltQP0B9a30oDB3WZ2dLOkr9w8LqQ0PpfnLRJi3go6P6NzfYd3fWXFzvsaHtprnWiIhsW1v12OXmUTvTFRXkYEfyl6IwGBwuCwtGMTE2Q0Oil6JbUFu8srzbVCssAAAX90lEQVR4nO1dC2PaVpbGiAtIIAkZzMMWwcZcHuZNMbGx3fiZxI+OZ9qMm9QZe7LTpvFOkm433W47s23/+t6HniCBwGBwwqecYmPdq3OPPn333AfU5bovSOdrjbXMh3qL4vcPmVSjlk9P2q17gc+U10Rhpe4GADQhB1nGTQ4WcrKM3vtq/k8Fw6kuF1+okYO/Q0cT46i0EA6Hl82WuU2jCo3/YICc9Ub8bn/A6/YazB/wR7xZuQnnGzozy4CiTAovd3vjyPqfklEviW7aOAKZ+F5ut09PN9urp1m4CrFBkBm2Nj6FmMhIghsfjI0JEgRCpkBLFADLcegfU8e/rQGoedHxavn+KXo9XcUN6GxE16mgRq/3r43U/OPUCCLXgUYzxEb9EkfNLfj9Eb9Xzg9TVaJRBLIXV9HfAhC0GpgYmbbfH+JyC94y/i28KTkqTiwZQcYu+kPElEYIUcvTA34ayDyo1f6oucqNUcYQg28JHGaExLECJpJESJMdgpIJRMaqRCrp5GCEYclhfE8SOMCspHmZoxDcOJDzgtCHzjqtsXH4UNDZCPPpbkBiV6zl3Y3wRhqMOI6ulBxaWJBC8QUpGX+AzB9HN8/th4NSMpHaBCyqwo2qcJMqqLHZ1ccMkxTQwQXk1SznVf/mTkreprtYjYck4sGvWMPmN83FVQt0vRdPuh/Ek9ICMVJFkjTCjw+rKlZxINP/SufriVjRVR5xHHlvlCiUdjsj5HZKcH6wemJuIEiLCiMY1ThZaG00UIecIOALsXAZvcfQy7CLWBolSiaOq2JGFjkuYqrCTV9N71FD53Hsola8uxFucxGwhtv73FWQiq20a8D29QVWKAlJjKqRVGKifhYUBqgl/wHEc1LSr8hs1B/BBh+X17r7R772YbPNYnGjApfkkMAh4wI4VShGjVWg101GbjYh0CzLkr8p+qhrpCQ0m218qmLM6aaXVT0h9jiM6k8k8/mNxPO0SxhZCAkKRKFCHJdDWoPuLpY4KYctW3deS0OuhggbSBU5UonAycU/bM7P/0lg8DnkfA1NEkjiSU7xAjLueiYVM6LBqB6S86hGogYwRdNpsZXwRhKSq6iny0T31zL5DVcsUyvePnhG1Ku5kJTLIYXC5kcil1Rt1alK8vMgp1ShFWeTsFXrUSa93NxE4oaETsrFFQ+YnxBh3FHdA7Y5b0FozuSlUjwkVbuf1XQ+w2VZ7VThwxZ6M1FHSXI6DEabScYAIlKIyAvHUcVRTJBON5xdq9aCpIqQsfgiDNP017aOWlHmMB8XJVYpLhdwILVqBCFkdSt4Bv9NvRStAjfAIpD47KIs0dMFtlrHzjx0NYrFcib9uaPGOUSizCB5SUrEokmkTsRYbMn4kiOVjEFBrUIv7l2N9b94BpBzsQdII5OSjOKW5qKqB0LLcnjFhwTFQ04pTquwDqQrXcxqpxbVuzricU0apT5cKIcUBmtkiNNUhxobd6KSDUiKh3Bx1aTF9jdOHECXR49BCF2OVAG+Sbj4gOoJ+6X1MJWPmrzUitsE0pV+rsqp8HxcEyb8rxyRF6xQxBAPc7pCJR103A1AqqDFcxypIr4A+vORIIZupO4BQH0Tf6p6YFcHLxg8REGnxS01kqIgq6cLzgI5YLjR6WunqB24y2MFrEzoti6ahK7al5IojmoVnF7FkuPhF9JorJFJqpGoWCFLq2Ftr80znEkfscRiD2wD6SqrjZLHNL9UADlFoVj3ArpOklo0yXGKwT5PKOmrSBUSpxZfTMIBhpfLABePUo1sYEaGqAdNO1Lzi9S7EKfqY0+NRFhpsrTI0lATCP0x31YkpprJr2oCF2JDqnGLv/eU5WeQKlROkVhqgnuQZ6NeVUROyuFA1iC6MqoxBOzYwy9qHipXxxay1UhUoq00CJgDmV9b6cBv6cLKSq+szRIxoPgcaq+kF4jAkV8NgUzKvVQy0RKwQpEqyAutAgzkSYF4QWRWTuEcgF59oWVXAGukwUvV6x6PdsIdp6fLZs9qyjwoaJ82lZ/4GAArg7iP8e9F8lSgRsgxV1ngiMAlscixnCJ2XPUfPSrIQPJgkdxFLcqF4EBDhrQrDDlSRYiDaAi30iZXZk/DdiV4xVPlsVYa0evRds0ztEjbrN18JhPOICs/yBUzBN/ytSV5bRD/EVIQ5REcEjcu58bNIRJPjdUN2tMLdblE7rE+akVREjPIGN2F5wfVQLYzZHKUVGPf7/NRTvGO3nKlET0YSRuHirStO8Fwu6qxsCbLvw3mP4+6yhx9qHDnUKhGlWczqTzeSWJR29km3h2lxelzmVOKMwOPYZFK0vQHB3IFEg84+9vBL9JHOxmnj7XqQY9AppaSHMqquE1rsoUh1ObLYzJEJyV4Pl0xnJHmed6ut1iTVa3mWOz0RtWYUevpbtOOkisgZEiHtaJOU0gdDVnpbE4zJCP7Ct3G5/bizDMhNRFn9c5G6tHZuGpLITYeCLFV63RiGbY1FtaaSKnXymzb/f2y0jUlYhvPQ5vJctiyzy8ALXuA5D7VGJr6GAZfykAt4UpY3A0ex05PPiTFuAFHD+jsfByTChXHqeN6ejfNo8M+UeGFgYaIJBQ8RdqaVYiRWiBj4DRTB6BcboMmvZk8+hG0yhIAgpUybDBU4EISozS9XjUl45q1rSm2AnPajIOakCPRgsu2zbFtZitOiwuOJu74qNE7pRFsT43sgzA0amSuyjTwPPSyvIk45EqvMjCMfk/H/g82ux+TGtBmoNRhCMqG4jnjBJVi0ZYVx9JMlM3hKugALaTOxMkDZ2Go9z+lMtt/IIWBNdLhNJpDmDVSUsWpFcJ558aprASIdzOtLkqXGVUEF7XOocWZJy1UA1aMbgDzlIE6aQGHmBdYY9yS5HZLXNnJrIyqkSYl7zFp0R8mjVyqbig/zkPU46WBV7u94c0uSqaAIjGLyaY2i53KalNogtG8VpRscUSp8BpBMqRPozEDTKtrQH0iVjFkTs7mOaN3pBH+PhrZBx29tprBbggokDXAbdQaMXKswWrHaniaYdV1o7Z++YTEqFOqEZPBbpVEyZ+mUOpSKBa65hjW3TtANFJb+GL7TOw6QRgyBo3UOp75TRTIVDsJgY6Oayw3k6yfTPRHqwaypk7xJL4/kgwkTRbtloaGHKdVEIVaCCkrFdLgyc/A4DnqoT+uNoJ6MSpGaiMbwsiUzNUNC0HmHiAP6JIQh6crDO+nUU9O/sB0GOhaxKoLysqVpCxTKEuhPcfmowGveqU1gj4Vo9LIUzWohJExkDU8sx154EbW7acrmRxrkr/MpvXmENZtruChi/F3LIYqG0aATao2QiCN1LesGDy4DSNlW0a6gKRNB69B83xMDdDdHuwiu2SWNH510W25XQR2dNw/AUWlOG15nrwKDuegbwPey+q7UOgeA+IAM3KNzOJApsBqkXSCiVS2aepKE2UObxfB0tIlfhkmabnbg+mgZA2YNoxgjSQbRrhR7wOxAM95jdtW1C0roc3xMNKVAYz8+1pjoyUDc3rWWBUU2gld3XENstbblzpyyZhKao6lO0WU7SLMXQSyKml8RIfiwa0YCYAWyBoAaiDRSJEofuwr2mNHlvUiKKIJv5dKjOTf7E766puWG+iYAGfK8VIy3VS3qGsk2fEC64OuHA0OnmV0zyL6rpfhGYnGfzrV0lqHkkioMz58DfXX+Y6F8GVZkxeroeNjysiuA5rUdB4qVRBOKtuX0DFUPj4geK/iE/EgojwV7C0Y2Rs2vWcekE3IWGIst0BiAfUGvJEuk40TcpksViiskQ8UhaIaOch+oWHBs8Qj2giDB8MzcijUBXQzI0T4oNWI7I8lvCvUgpPASEnKyIjKB5UUd8NISD2KqA8WvTQ7LkZaowbQg+HH5mesV0VaVb96itmMy3rz0I+r6NRIwUJ1Rw6skVojkN1eI4dBEao3k7VZpmsw1oxkGMM8fdiOkXfRa2cjk2ckSltUecnON1JW+C1q+jyHwQz7FGKAaGRAz+KUPNJ2EXV0QBqpNeJBwD+CPHJwpDmDvFShjA4N+Be5isxGIxk30CmJ80grRgrDTEcOiGnQyLVVa3lRBspeSfDjz3ZYayTj11Wy0LTWSD8Y06YQA6ZAI3mZ6biZCqEopQRWGS3YMJIxdE9djFSq6J4nGn0rJq+RmWzAWl7iCyHy0ZDAA5RePrDTSLdBJYtVJY80a6QEbTdIjAyT18iaHOlgZEQfKmM6RdTxqw0j3bIWprBszUhuxFvcLTB5jaxnNcHjUKeSRdaUYbutGXqLWsBaI0kuScc3BWCpkVFvdewiOXGNjD3WqMVtpMIrKyu2VmdtOCmoK2yuFmPZa0dkqyXHkWLSGplu6WIH+iQpPLDWSLdX25LTAFZ5pOQPfBh3QyatkSlgPWy2RBnaqKS2GTchRywZKdhuEO0PZ6sUE9ZIflUXO66vx4WmbS6JNZB8OFjWNDJJNdKLNfIW/fbnv9edCOyENTLD6FOLDmSsbKeSnKqS6VVrRrLD7nhPfAurcL5/KCerkTWoCx3j4PxY0y6X1MYuvwG/5O/WyAdZHOoh1hLDMCkls4uZfoPMyWpkXRc9Z2v4gl0uCdWZssS/he48Eqeig27ZpViR6ehKZhu978JENTKG58UVaQk4KvFb0zaXpGu7CVde4LrzSDxcl4bwMNX2ktF+0u8F5Z6knKRGpt265PX76IyCz1m7ETfLqefEANutkSi9hBu9arZECmoVRCx3v+ngvTYaOfhVB0b475rIsU7HcMtZuzG3PncRBhYaiYbrYMCeO5GRQ6Gk8mUQS30+7pSHNho5/tn5WNMwqehUwPJNG0a6GVlT2XlgxUjT1KUDpIuQ1cb7ILPV++yCbK2RgqPdlbcB3pqgyoqXdVzM7bXLJfXxTWJelvzmPJJOaXbuf+uFmrvtxV/FIHGIk3LfD4k3ZJtJ1V/H/E1WfNEwTGGdL6rU7UY36FjVIwk5C0YiTjpKrrF7G7LAsuqcKOj/Yfu6Ta/NNsc7zK+1TGLnfFGlyNrOSwa82ueYEmsw1KWROFvNMk72nPLh77JI5ELxeHwB87G/uDZkt92kqnsMlFTvKx/eNBOLJi8O1KSWteUjPhj1C7lctV8ZjVA6I9HxuBgz7/LYMqgf9iCRz7hldY4ebx+C/T8GmNKa08VIlJkM8UmAfkgkeL6QygjZDoHzwkyt79c5JNL5NcYuj1RMAPVGjXxyhS83vaY8Ul32YeXWmpEk5l4k3yjCbFSd0kQil5V6xwF51SgCk3KbNBJJbLu4kh/tDs1YoMwK4DsrmZNl9vsiQrlzVxAGXyZ/asHefCRcqEIA3eVyMZNeg4yy6GNkJD6yTH2t0JVfp/lapgggow/WER/tVTXdwk4VWy0ADA3qZiR6ESB4TppQHFEytNJUJhCtBA5vneEerFp+hYmMUk18GmOvj7pCkZ03m6j/yteXciwaKusaqV99FXDF+bVGrJDP8/lCIZbKbLSYJfSkYIHDVaAjtHAK7TOmPMxSryJdHgS6RvvJwAMOtw+OJpApuReh8M2MWH6HCi8w9quIHYxUZn9o/lZ7DgQLRtKDgwxog18hA2UAZYF+NSc9l25nY2RMR7tnMg2tPLJkpLYUyoxoq0LqcU+Bw/JStRor8lnJfl27U53ofGSVJsKJWFGOeq2Xxr3qz5hUZoHDVQig2FMdedjLC+vFea+TOa6+SDhhpFz4rLtkfnFIRmLU6pBxVtzISCjXv+k9mBmKkV+6jN8+OzRS2b4Ct2rJSBjw99FG1dQ95F7D0Cy//BwwzopTjcwufWn96V2zU7aN6Fw1wovz9AtpR8JI/GFqGSz1MSuNzIO+xYxGoO/oRz9UCmFBhpYU6lJOWUa5mINkJd3Pg07I6FgdTSDTfH9YNSHRv1g3OivJx75lAchmWVuJzWYh+Hu94fQrg4dx6i6/QnqcyNdWNv7xHWIGBIzMQAEfMvoJ/Q4Y90Y4lh/7J5s+IiQS+VqskcqszRNkVlKNWC1v++0QM8wwwwwzzDDDDDPMMMMMM8wwwwwz3AtsrSvY3t7+K/qHbLtC36lYn9ln49THjc9Mr5XE+u72i+ud44PXe6+O9kueUkn0eIihfyWPiF48++9evXp9cHxyff5md/3N9c6jm/39Uqm0v3908OjkxdmWsdpPDevruy9Odo73jn5GwQqKc/bwaT+Jc6KndFkKmv9c2n+1c3026fbcCfCMLCXMQ1elggN4sIcoFfQosfCYzSdSw+EVUdREHzX9FE9nkWBpb+dZxaXz8uGk2noHSJztnl89wk+vx8wpx3jS64++0rtH7//y5/P1SbdzjPjii79eXx283PcE1Qh6epvKR3y+ysk+RQgv0SFe7iLhdX10moke5KuLo8PScBQcCqW9vaO9i6tn952aCcUqfzs7f39wtO/xYH45IZRzjXRQhVg6PN6dcChuD8TD4z0khr064/ECy2np60nHYUgQVarsnl/sXZaUHGVoQg2lkVpxZOLhwcnZfc3XK2dv945Kd6mHtvCdV/r7O52ovDl+VRJRznx7Qt1eI+d8xzs759u7nUPLqUfl+uJdyTc3PXjiQxA979CgZ3fqg6mOHirnB5ce3ygJNQKNVKvwiaV3eygX+mzaBzuV89c4S3wyTXTsggeNeqZ6OL715v0h7p87RsCT10jNAyUBE30ej+eHt1P6kG9fHXnuilMjgefyYnfSQevC+tu9kjVLpksjRVMVHs/2pANnwsPr1x6aLj4ZciJnMkDjnafn07EnF49edq8OUSc9RkKNViM1D0gVj9bH/1WVzvDm9VQljIPCc/1oZwpGjutvb2j/ckeEGrVGIkNCeTPpAc/6f1/er27aCk/mSocnk4og2Qb/5rWnI1+8fxo5N1d6evymQv6HBhMa6Ww/uv9kLJWO6BLZhIAuvf2/nr48nBKNpBBxehYkmBNLpael0s0BGnFPWBt3f5gyNvqs1xNF8efLp4h3T//n+PrkzcnJzi87V3/+5eT85NnuVOzJ2CFhvMNO1yGl0RkexLb9w8O9rxGOd853t1zb2292K11Rw+nvQ3JMDuf705c2lkSx9PTVwfEVmbrdmga29QJ28OxGJHGcUKerUFqFp/T06dGri53rZ92ztQ9dth3x5xOP9NYVGcX03OFwN0Ah3Ds4+fHZT/fsA4mf4U9WurYPCZnQMSc6JpTNms0Aa9sapTEXPZ7LV+93rncNy/1pxaxgwcmJz4xvvZ/ooBr3Ii+P3+5OyxzD0Ni+VMVtEEKJZkIFh9DIOV/p6cuDK+Oi1eRFbmhs7YgdM42+AcwCTor4UNJ/uHe8Pf3rfo6x+9Ln6yCUE06KBk46LK4UQVp4+Or9CQ3hx7OR7IW2K3YQHtrwss8pPp/49PDR8fZ93zxmhb+IQZVQQQOhHFqXRgbNVXj0nxHt/3lwtU2fZHUb20fDx8pBUGXMbfiIi9Mqnpjf9qHf8TaI0tEPJ9vTvNh8S6y/DM7dgo+dGtldhc/nKR0dnLyofNwfRji7CWpkuh0nO6vAvyH8c+/iZPf+pjNOcXZJ+ehTyDSsRnZWQaIovvzPk+2PJ7XphfUOPhoIFXRoVnxEMbz8uPLDXsBqtafzsYNQQ3ESFw/6SodYEZUg3rNJhyGxI6qkMnLSKRd1e+LzUU0Mzt28/1SeZgNwHm7go8+nczI4ACdp8aC4/+7izdknF0SEymFQIZWJjwNwco68+vDzfHPx9pMMIsaOT42IL+g8kAYekjiKwdLNxcmk1+smifWnc73D2O+RJuufR8f3YNP2ePGLzyKQdp2N2P2eJ3h0cf0pM1FB5dDUVwzU1SAmXr6+2v40Upt+2PboGXVnQt4zAQ8GSz/sfHopji2uPFo+3ZGO90zJg+/eX1dwnj3Z1fcpwp7PcoTXY5DoE8V3F/f3o2rjwuVcx/iuzxAx6Dm8+HEWxS5U6AKeBSfnLEwUPe9nXLQEDqSjeVn8H/Hm6m+Tdnhacebpnpm14CLebjiNH/uZFnzu2vIYNbJzfV8bu4ji1+dfKLvkZujGlsv1rkMjVRjeEsXLj+B7IsYI8v+euhaNGtm53wT9URQvns142BN0KepQnLOF6BEf/desl3aGM4/YqZFikLBRFPdOZlF0jmclC04GRfHlLIoDYv1GNOWRvmDp59ezvHsIbP1IvvTIh4cuYunm4sXupD26t9ja3rl88m7v/ds3n/o8ty3+H0FcrnmmWxGvAAAAAElFTkSuQmCC"/>
          <p:cNvSpPr>
            <a:spLocks noChangeAspect="1" noChangeArrowheads="1"/>
          </p:cNvSpPr>
          <p:nvPr/>
        </p:nvSpPr>
        <p:spPr bwMode="auto">
          <a:xfrm>
            <a:off x="307975" y="-547688"/>
            <a:ext cx="31242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data:image/png;base64,iVBORw0KGgoAAAANSUhEUgAAAUgAAACaCAMAAAD8SyGRAAABgFBMVEX/////AAAsLS0eHx/wAAAAAAAqHx78AAAsISEmJycmJiYsIS35AADg4OAgISH2AAAqJiYrKChra2uDg4MrLS0rICUnICC2trYrICf09PQlICAJAAsJCwsrJCMrHyGdnZ2Og4OTk5Pw8PAfER96enoUFRUfEREoIiba2trOzs6Ojo5NTU3nAABHR0f/9PQcGBi/v79bW1ulpaXw//8WBgb/5uY8PDz///BmZmYcFBQZEhL//P/6x8fpjo7/9f/hYmL02NjhU1PxHh7yZ2fhKSnxPDwYAAD/ABnTAADxgIDwoKAWEhf/4+P279+ylajrr67zh5jcin43ES1DLEPnzMz50sfxf3/TVlY4Li7lu7vDu8PoHyDXQED/7OXqlJT0rq4cAB3xSEhbQltQP0B9a30oDB3WZ2dLOkr9w8LqQ0PpfnLRJi3go6P6NzfYd3fWXFzvsaHtprnWiIhsW1v12OXmUTvTFRXkYEfyl6IwGBwuCwtGMTE2Q0Oil6JbUFu8srzbVCssAAAX90lEQVR4nO1dC2PaVpbGiAtIIAkZzMMWwcZcHuZNMbGx3fiZxI+OZ9qMm9QZe7LTpvFOkm433W47s23/+t6HniCBwGBwwqecYmPdq3OPPn333AfU5bovSOdrjbXMh3qL4vcPmVSjlk9P2q17gc+U10Rhpe4GADQhB1nGTQ4WcrKM3vtq/k8Fw6kuF1+okYO/Q0cT46i0EA6Hl82WuU2jCo3/YICc9Ub8bn/A6/YazB/wR7xZuQnnGzozy4CiTAovd3vjyPqfklEviW7aOAKZ+F5ut09PN9urp1m4CrFBkBm2Nj6FmMhIghsfjI0JEgRCpkBLFADLcegfU8e/rQGoedHxavn+KXo9XcUN6GxE16mgRq/3r43U/OPUCCLXgUYzxEb9EkfNLfj9Eb9Xzg9TVaJRBLIXV9HfAhC0GpgYmbbfH+JyC94y/i28KTkqTiwZQcYu+kPElEYIUcvTA34ayDyo1f6oucqNUcYQg28JHGaExLECJpJESJMdgpIJRMaqRCrp5GCEYclhfE8SOMCspHmZoxDcOJDzgtCHzjqtsXH4UNDZCPPpbkBiV6zl3Y3wRhqMOI6ulBxaWJBC8QUpGX+AzB9HN8/th4NSMpHaBCyqwo2qcJMqqLHZ1ccMkxTQwQXk1SznVf/mTkreprtYjYck4sGvWMPmN83FVQt0vRdPuh/Ek9ICMVJFkjTCjw+rKlZxINP/SufriVjRVR5xHHlvlCiUdjsj5HZKcH6wemJuIEiLCiMY1ThZaG00UIecIOALsXAZvcfQy7CLWBolSiaOq2JGFjkuYqrCTV9N71FD53Hsola8uxFucxGwhtv73FWQiq20a8D29QVWKAlJjKqRVGKifhYUBqgl/wHEc1LSr8hs1B/BBh+X17r7R772YbPNYnGjApfkkMAh4wI4VShGjVWg101GbjYh0CzLkr8p+qhrpCQ0m218qmLM6aaXVT0h9jiM6k8k8/mNxPO0SxhZCAkKRKFCHJdDWoPuLpY4KYctW3deS0OuhggbSBU5UonAycU/bM7P/0lg8DnkfA1NEkjiSU7xAjLueiYVM6LBqB6S86hGogYwRdNpsZXwRhKSq6iny0T31zL5DVcsUyvePnhG1Ku5kJTLIYXC5kcil1Rt1alK8vMgp1ShFWeTsFXrUSa93NxE4oaETsrFFQ+YnxBh3FHdA7Y5b0FozuSlUjwkVbuf1XQ+w2VZ7VThwxZ6M1FHSXI6DEabScYAIlKIyAvHUcVRTJBON5xdq9aCpIqQsfgiDNP017aOWlHmMB8XJVYpLhdwILVqBCFkdSt4Bv9NvRStAjfAIpD47KIs0dMFtlrHzjx0NYrFcib9uaPGOUSizCB5SUrEokmkTsRYbMn4kiOVjEFBrUIv7l2N9b94BpBzsQdII5OSjOKW5qKqB0LLcnjFhwTFQ04pTquwDqQrXcxqpxbVuzricU0apT5cKIcUBmtkiNNUhxobd6KSDUiKh3Bx1aTF9jdOHECXR49BCF2OVAG+Sbj4gOoJ+6X1MJWPmrzUitsE0pV+rsqp8HxcEyb8rxyRF6xQxBAPc7pCJR103A1AqqDFcxypIr4A+vORIIZupO4BQH0Tf6p6YFcHLxg8REGnxS01kqIgq6cLzgI5YLjR6WunqB24y2MFrEzoti6ahK7al5IojmoVnF7FkuPhF9JorJFJqpGoWCFLq2Ftr80znEkfscRiD2wD6SqrjZLHNL9UADlFoVj3ArpOklo0yXGKwT5PKOmrSBUSpxZfTMIBhpfLABePUo1sYEaGqAdNO1Lzi9S7EKfqY0+NRFhpsrTI0lATCP0x31YkpprJr2oCF2JDqnGLv/eU5WeQKlROkVhqgnuQZ6NeVUROyuFA1iC6MqoxBOzYwy9qHipXxxay1UhUoq00CJgDmV9b6cBv6cLKSq+szRIxoPgcaq+kF4jAkV8NgUzKvVQy0RKwQpEqyAutAgzkSYF4QWRWTuEcgF59oWVXAGukwUvV6x6PdsIdp6fLZs9qyjwoaJ82lZ/4GAArg7iP8e9F8lSgRsgxV1ngiMAlscixnCJ2XPUfPSrIQPJgkdxFLcqF4EBDhrQrDDlSRYiDaAi30iZXZk/DdiV4xVPlsVYa0evRds0ztEjbrN18JhPOICs/yBUzBN/ytSV5bRD/EVIQ5REcEjcu58bNIRJPjdUN2tMLdblE7rE+akVREjPIGN2F5wfVQLYzZHKUVGPf7/NRTvGO3nKlET0YSRuHirStO8Fwu6qxsCbLvw3mP4+6yhx9qHDnUKhGlWczqTzeSWJR29km3h2lxelzmVOKMwOPYZFK0vQHB3IFEg84+9vBL9JHOxmnj7XqQY9AppaSHMqquE1rsoUh1ObLYzJEJyV4Pl0xnJHmed6ut1iTVa3mWOz0RtWYUevpbtOOkisgZEiHtaJOU0gdDVnpbE4zJCP7Ct3G5/bizDMhNRFn9c5G6tHZuGpLITYeCLFV63RiGbY1FtaaSKnXymzb/f2y0jUlYhvPQ5vJctiyzy8ALXuA5D7VGJr6GAZfykAt4UpY3A0ex05PPiTFuAFHD+jsfByTChXHqeN6ejfNo8M+UeGFgYaIJBQ8RdqaVYiRWiBj4DRTB6BcboMmvZk8+hG0yhIAgpUybDBU4EISozS9XjUl45q1rSm2AnPajIOakCPRgsu2zbFtZitOiwuOJu74qNE7pRFsT43sgzA0amSuyjTwPPSyvIk45EqvMjCMfk/H/g82ux+TGtBmoNRhCMqG4jnjBJVi0ZYVx9JMlM3hKugALaTOxMkDZ2Go9z+lMtt/IIWBNdLhNJpDmDVSUsWpFcJ558aprASIdzOtLkqXGVUEF7XOocWZJy1UA1aMbgDzlIE6aQGHmBdYY9yS5HZLXNnJrIyqkSYl7zFp0R8mjVyqbig/zkPU46WBV7u94c0uSqaAIjGLyaY2i53KalNogtG8VpRscUSp8BpBMqRPozEDTKtrQH0iVjFkTs7mOaN3pBH+PhrZBx29tprBbggokDXAbdQaMXKswWrHaniaYdV1o7Z++YTEqFOqEZPBbpVEyZ+mUOpSKBa65hjW3TtANFJb+GL7TOw6QRgyBo3UOp75TRTIVDsJgY6Oayw3k6yfTPRHqwaypk7xJL4/kgwkTRbtloaGHKdVEIVaCCkrFdLgyc/A4DnqoT+uNoJ6MSpGaiMbwsiUzNUNC0HmHiAP6JIQh6crDO+nUU9O/sB0GOhaxKoLysqVpCxTKEuhPcfmowGveqU1gj4Vo9LIUzWohJExkDU8sx154EbW7acrmRxrkr/MpvXmENZtruChi/F3LIYqG0aATao2QiCN1LesGDy4DSNlW0a6gKRNB69B83xMDdDdHuwiu2SWNH510W25XQR2dNw/AUWlOG15nrwKDuegbwPey+q7UOgeA+IAM3KNzOJApsBqkXSCiVS2aepKE2UObxfB0tIlfhkmabnbg+mgZA2YNoxgjSQbRrhR7wOxAM95jdtW1C0roc3xMNKVAYz8+1pjoyUDc3rWWBUU2gld3XENstbblzpyyZhKao6lO0WU7SLMXQSyKml8RIfiwa0YCYAWyBoAaiDRSJEofuwr2mNHlvUiKKIJv5dKjOTf7E766puWG+iYAGfK8VIy3VS3qGsk2fEC64OuHA0OnmV0zyL6rpfhGYnGfzrV0lqHkkioMz58DfXX+Y6F8GVZkxeroeNjysiuA5rUdB4qVRBOKtuX0DFUPj4geK/iE/EgojwV7C0Y2Rs2vWcekE3IWGIst0BiAfUGvJEuk40TcpksViiskQ8UhaIaOch+oWHBs8Qj2giDB8MzcijUBXQzI0T4oNWI7I8lvCvUgpPASEnKyIjKB5UUd8NISD2KqA8WvTQ7LkZaowbQg+HH5mesV0VaVb96itmMy3rz0I+r6NRIwUJ1Rw6skVojkN1eI4dBEao3k7VZpmsw1oxkGMM8fdiOkXfRa2cjk2ckSltUecnON1JW+C1q+jyHwQz7FGKAaGRAz+KUPNJ2EXV0QBqpNeJBwD+CPHJwpDmDvFShjA4N+Be5isxGIxk30CmJ80grRgrDTEcOiGnQyLVVa3lRBspeSfDjz3ZYayTj11Wy0LTWSD8Y06YQA6ZAI3mZ6biZCqEopQRWGS3YMJIxdE9djFSq6J4nGn0rJq+RmWzAWl7iCyHy0ZDAA5RePrDTSLdBJYtVJY80a6QEbTdIjAyT18iaHOlgZEQfKmM6RdTxqw0j3bIWprBszUhuxFvcLTB5jaxnNcHjUKeSRdaUYbutGXqLWsBaI0kuScc3BWCpkVFvdewiOXGNjD3WqMVtpMIrKyu2VmdtOCmoK2yuFmPZa0dkqyXHkWLSGplu6WIH+iQpPLDWSLdX25LTAFZ5pOQPfBh3QyatkSlgPWy2RBnaqKS2GTchRywZKdhuEO0PZ6sUE9ZIflUXO66vx4WmbS6JNZB8OFjWNDJJNdKLNfIW/fbnv9edCOyENTLD6FOLDmSsbKeSnKqS6VVrRrLD7nhPfAurcL5/KCerkTWoCx3j4PxY0y6X1MYuvwG/5O/WyAdZHOoh1hLDMCkls4uZfoPMyWpkXRc9Z2v4gl0uCdWZssS/he48Eqeig27ZpViR6ehKZhu978JENTKG58UVaQk4KvFb0zaXpGu7CVde4LrzSDxcl4bwMNX2ktF+0u8F5Z6knKRGpt265PX76IyCz1m7ETfLqefEANutkSi9hBu9arZECmoVRCx3v+ngvTYaOfhVB0b475rIsU7HcMtZuzG3PncRBhYaiYbrYMCeO5GRQ6Gk8mUQS30+7pSHNho5/tn5WNMwqehUwPJNG0a6GVlT2XlgxUjT1KUDpIuQ1cb7ILPV++yCbK2RgqPdlbcB3pqgyoqXdVzM7bXLJfXxTWJelvzmPJJOaXbuf+uFmrvtxV/FIHGIk3LfD4k3ZJtJ1V/H/E1WfNEwTGGdL6rU7UY36FjVIwk5C0YiTjpKrrF7G7LAsuqcKOj/Yfu6Ta/NNsc7zK+1TGLnfFGlyNrOSwa82ueYEmsw1KWROFvNMk72nPLh77JI5ELxeHwB87G/uDZkt92kqnsMlFTvKx/eNBOLJi8O1KSWteUjPhj1C7lctV8ZjVA6I9HxuBgz7/LYMqgf9iCRz7hldY4ebx+C/T8GmNKa08VIlJkM8UmAfkgkeL6QygjZDoHzwkyt79c5JNL5NcYuj1RMAPVGjXxyhS83vaY8Ul32YeXWmpEk5l4k3yjCbFSd0kQil5V6xwF51SgCk3KbNBJJbLu4kh/tDs1YoMwK4DsrmZNl9vsiQrlzVxAGXyZ/asHefCRcqEIA3eVyMZNeg4yy6GNkJD6yTH2t0JVfp/lapgggow/WER/tVTXdwk4VWy0ADA3qZiR6ESB4TppQHFEytNJUJhCtBA5vneEerFp+hYmMUk18GmOvj7pCkZ03m6j/yteXciwaKusaqV99FXDF+bVGrJDP8/lCIZbKbLSYJfSkYIHDVaAjtHAK7TOmPMxSryJdHgS6RvvJwAMOtw+OJpApuReh8M2MWH6HCi8w9quIHYxUZn9o/lZ7DgQLRtKDgwxog18hA2UAZYF+NSc9l25nY2RMR7tnMg2tPLJkpLYUyoxoq0LqcU+Bw/JStRor8lnJfl27U53ofGSVJsKJWFGOeq2Xxr3qz5hUZoHDVQig2FMdedjLC+vFea+TOa6+SDhhpFz4rLtkfnFIRmLU6pBxVtzISCjXv+k9mBmKkV+6jN8+OzRS2b4Ct2rJSBjw99FG1dQ95F7D0Cy//BwwzopTjcwufWn96V2zU7aN6Fw1wovz9AtpR8JI/GFqGSz1MSuNzIO+xYxGoO/oRz9UCmFBhpYU6lJOWUa5mINkJd3Pg07I6FgdTSDTfH9YNSHRv1g3OivJx75lAchmWVuJzWYh+Hu94fQrg4dx6i6/QnqcyNdWNv7xHWIGBIzMQAEfMvoJ/Q4Y90Y4lh/7J5s+IiQS+VqskcqszRNkVlKNWC1v++0QM8wwwwwzzDDDDDPMMMMMM8wwwwwz3AtsrSvY3t7+K/qHbLtC36lYn9ln49THjc9Mr5XE+u72i+ud44PXe6+O9kueUkn0eIihfyWPiF48++9evXp9cHxyff5md/3N9c6jm/39Uqm0v3908OjkxdmWsdpPDevruy9Odo73jn5GwQqKc/bwaT+Jc6KndFkKmv9c2n+1c3026fbcCfCMLCXMQ1elggN4sIcoFfQosfCYzSdSw+EVUdREHzX9FE9nkWBpb+dZxaXz8uGk2noHSJztnl89wk+vx8wpx3jS64++0rtH7//y5/P1SbdzjPjii79eXx283PcE1Qh6epvKR3y+ysk+RQgv0SFe7iLhdX10moke5KuLo8PScBQcCqW9vaO9i6tn952aCcUqfzs7f39wtO/xYH45IZRzjXRQhVg6PN6dcChuD8TD4z0khr064/ECy2np60nHYUgQVarsnl/sXZaUHGVoQg2lkVpxZOLhwcnZfc3XK2dv945Kd6mHtvCdV/r7O52ovDl+VRJRznx7Qt1eI+d8xzs759u7nUPLqUfl+uJdyTc3PXjiQxA979CgZ3fqg6mOHirnB5ce3ygJNQKNVKvwiaV3eygX+mzaBzuV89c4S3wyTXTsggeNeqZ6OL715v0h7p87RsCT10jNAyUBE30ej+eHt1P6kG9fHXnuilMjgefyYnfSQevC+tu9kjVLpksjRVMVHs/2pANnwsPr1x6aLj4ZciJnMkDjnafn07EnF49edq8OUSc9RkKNViM1D0gVj9bH/1WVzvDm9VQljIPCc/1oZwpGjutvb2j/ckeEGrVGIkNCeTPpAc/6f1/er27aCk/mSocnk4og2Qb/5rWnI1+8fxo5N1d6evymQv6HBhMa6Ww/uv9kLJWO6BLZhIAuvf2/nr48nBKNpBBxehYkmBNLpael0s0BGnFPWBt3f5gyNvqs1xNF8efLp4h3T//n+PrkzcnJzi87V3/+5eT85NnuVOzJ2CFhvMNO1yGl0RkexLb9w8O9rxGOd853t1zb2292K11Rw+nvQ3JMDuf705c2lkSx9PTVwfEVmbrdmga29QJ28OxGJHGcUKerUFqFp/T06dGri53rZ92ztQ9dth3x5xOP9NYVGcX03OFwN0Ah3Ds4+fHZT/fsA4mf4U9WurYPCZnQMSc6JpTNms0Aa9sapTEXPZ7LV+93rncNy/1pxaxgwcmJz4xvvZ/ooBr3Ii+P3+5OyxzD0Ni+VMVtEEKJZkIFh9DIOV/p6cuDK+Oi1eRFbmhs7YgdM42+AcwCTor4UNJ/uHe8Pf3rfo6x+9Ln6yCUE06KBk46LK4UQVp4+Or9CQ3hx7OR7IW2K3YQHtrwss8pPp/49PDR8fZ93zxmhb+IQZVQQQOhHFqXRgbNVXj0nxHt/3lwtU2fZHUb20fDx8pBUGXMbfiIi9Mqnpjf9qHf8TaI0tEPJ9vTvNh8S6y/DM7dgo+dGtldhc/nKR0dnLyofNwfRji7CWpkuh0nO6vAvyH8c+/iZPf+pjNOcXZJ+ehTyDSsRnZWQaIovvzPk+2PJ7XphfUOPhoIFXRoVnxEMbz8uPLDXsBqtafzsYNQQ3ESFw/6SodYEZUg3rNJhyGxI6qkMnLSKRd1e+LzUU0Mzt28/1SeZgNwHm7go8+nczI4ACdp8aC4/+7izdknF0SEymFQIZWJjwNwco68+vDzfHPx9pMMIsaOT42IL+g8kAYekjiKwdLNxcmk1+smifWnc73D2O+RJuufR8f3YNP2ePGLzyKQdp2N2P2eJ3h0cf0pM1FB5dDUVwzU1SAmXr6+2v40Upt+2PboGXVnQt4zAQ8GSz/sfHopji2uPFo+3ZGO90zJg+/eX1dwnj3Z1fcpwp7PcoTXY5DoE8V3F/f3o2rjwuVcx/iuzxAx6Dm8+HEWxS5U6AKeBSfnLEwUPe9nXLQEDqSjeVn8H/Hm6m+Tdnhacebpnpm14CLebjiNH/uZFnzu2vIYNbJzfV8bu4ji1+dfKLvkZujGlsv1rkMjVRjeEsXLj+B7IsYI8v+euhaNGtm53wT9URQvns142BN0KepQnLOF6BEf/desl3aGM4/YqZFikLBRFPdOZlF0jmclC04GRfHlLIoDYv1GNOWRvmDp59ezvHsIbP1IvvTIh4cuYunm4sXupD26t9ja3rl88m7v/ds3n/o8ty3+H0FcrnmmWxGvAAAAAElFTkSuQmCC"/>
          <p:cNvSpPr>
            <a:spLocks noChangeAspect="1" noChangeArrowheads="1"/>
          </p:cNvSpPr>
          <p:nvPr/>
        </p:nvSpPr>
        <p:spPr bwMode="auto">
          <a:xfrm>
            <a:off x="612775" y="-242888"/>
            <a:ext cx="31242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60960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Resources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6" name="Picture 6" descr="http://collegeadmissions411.com/wp-content/uploads/2011/06/iStock_000009645711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4" r="4045"/>
          <a:stretch>
            <a:fillRect/>
          </a:stretch>
        </p:blipFill>
        <p:spPr bwMode="auto">
          <a:xfrm>
            <a:off x="5881269" y="1752601"/>
            <a:ext cx="314485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 fontScale="85000" lnSpcReduction="20000"/>
          </a:bodyPr>
          <a:lstStyle/>
          <a:p>
            <a:pPr marL="109728" indent="0">
              <a:buClr>
                <a:srgbClr val="008BBC"/>
              </a:buClr>
              <a:buNone/>
            </a:pPr>
            <a:r>
              <a:rPr lang="en-US" sz="2000" b="1" u="sng" dirty="0" smtClean="0"/>
              <a:t>College &amp; Career Office- </a:t>
            </a:r>
            <a:r>
              <a:rPr lang="en-US" sz="2000" b="1" u="sng" dirty="0" err="1" smtClean="0"/>
              <a:t>Rm</a:t>
            </a:r>
            <a:r>
              <a:rPr lang="en-US" sz="2000" b="1" u="sng" dirty="0" smtClean="0"/>
              <a:t> 107</a:t>
            </a:r>
          </a:p>
          <a:p>
            <a:pPr>
              <a:buClr>
                <a:srgbClr val="008BBC"/>
              </a:buClr>
            </a:pPr>
            <a:r>
              <a:rPr lang="en-US" sz="2000" dirty="0" smtClean="0"/>
              <a:t>Meet with College Admissions Representatives </a:t>
            </a:r>
          </a:p>
          <a:p>
            <a:pPr>
              <a:buClr>
                <a:srgbClr val="008BBC"/>
              </a:buClr>
            </a:pPr>
            <a:r>
              <a:rPr lang="en-US" sz="2000" dirty="0" smtClean="0"/>
              <a:t>Meet with Ms. McCord- College &amp; Career Coordinator</a:t>
            </a:r>
          </a:p>
          <a:p>
            <a:pPr marL="109728" indent="0">
              <a:buClr>
                <a:srgbClr val="008BBC"/>
              </a:buClr>
              <a:buNone/>
            </a:pPr>
            <a:endParaRPr lang="en-US" sz="2000" b="1" u="sng" dirty="0" smtClean="0"/>
          </a:p>
          <a:p>
            <a:pPr marL="109728" indent="0">
              <a:buClr>
                <a:srgbClr val="008BBC"/>
              </a:buClr>
              <a:buNone/>
            </a:pPr>
            <a:r>
              <a:rPr lang="en-US" sz="2000" b="1" u="sng" dirty="0" smtClean="0"/>
              <a:t>Minority Achievement Office – Rm 223</a:t>
            </a:r>
          </a:p>
          <a:p>
            <a:pPr>
              <a:buClr>
                <a:srgbClr val="008BBC"/>
              </a:buClr>
            </a:pPr>
            <a:r>
              <a:rPr lang="en-US" sz="2000" dirty="0" smtClean="0"/>
              <a:t>For scholarship help</a:t>
            </a:r>
          </a:p>
          <a:p>
            <a:pPr>
              <a:buClr>
                <a:srgbClr val="008BBC"/>
              </a:buClr>
            </a:pPr>
            <a:r>
              <a:rPr lang="en-US" sz="2000" dirty="0" smtClean="0"/>
              <a:t>If you are not a US citizen or permanent resident see </a:t>
            </a:r>
          </a:p>
          <a:p>
            <a:pPr marL="109728" indent="0">
              <a:buClr>
                <a:srgbClr val="008BBC"/>
              </a:buClr>
              <a:buNone/>
            </a:pPr>
            <a:r>
              <a:rPr lang="en-US" sz="2000" dirty="0" smtClean="0"/>
              <a:t>     Ms. Benites</a:t>
            </a:r>
          </a:p>
          <a:p>
            <a:pPr marL="109728" indent="0">
              <a:buClr>
                <a:srgbClr val="008BBC"/>
              </a:buClr>
              <a:buNone/>
            </a:pPr>
            <a:endParaRPr lang="en-US" sz="2000" dirty="0"/>
          </a:p>
          <a:p>
            <a:pPr marL="109728" indent="0">
              <a:buClr>
                <a:srgbClr val="008BBC"/>
              </a:buClr>
              <a:buNone/>
            </a:pPr>
            <a:r>
              <a:rPr lang="en-US" sz="2000" b="1" u="sng" dirty="0" smtClean="0"/>
              <a:t>Scholarship Resources</a:t>
            </a:r>
          </a:p>
          <a:p>
            <a:pPr>
              <a:buClr>
                <a:srgbClr val="008BBC"/>
              </a:buClr>
            </a:pPr>
            <a:r>
              <a:rPr lang="en-US" sz="2000" dirty="0" smtClean="0"/>
              <a:t>“Scholarship List” under the COLLEGES tab</a:t>
            </a:r>
          </a:p>
          <a:p>
            <a:pPr>
              <a:buClr>
                <a:srgbClr val="008BBC"/>
              </a:buClr>
            </a:pPr>
            <a:r>
              <a:rPr lang="en-US" sz="2000" dirty="0" smtClean="0"/>
              <a:t>Scholarship Bulletin sent through </a:t>
            </a:r>
            <a:r>
              <a:rPr lang="en-US" sz="2000" dirty="0" err="1" smtClean="0"/>
              <a:t>Naviance</a:t>
            </a:r>
            <a:r>
              <a:rPr lang="en-US" sz="2000" dirty="0" smtClean="0"/>
              <a:t> e-mail</a:t>
            </a:r>
          </a:p>
          <a:p>
            <a:pPr>
              <a:buClr>
                <a:srgbClr val="008BBC"/>
              </a:buClr>
            </a:pPr>
            <a:r>
              <a:rPr lang="en-US" sz="2000" u="sng" dirty="0" smtClean="0"/>
              <a:t>Fastweb.com</a:t>
            </a:r>
          </a:p>
          <a:p>
            <a:pPr>
              <a:buClr>
                <a:srgbClr val="008BBC"/>
              </a:buClr>
            </a:pPr>
            <a:r>
              <a:rPr lang="en-US" sz="2000" dirty="0"/>
              <a:t>Meet with Ms. McCord- College &amp; Career </a:t>
            </a:r>
            <a:r>
              <a:rPr lang="en-US" sz="2000" dirty="0" smtClean="0"/>
              <a:t>Coordinator</a:t>
            </a:r>
            <a:endParaRPr lang="en-US" sz="2000" u="sng" dirty="0" smtClean="0"/>
          </a:p>
          <a:p>
            <a:pPr marL="109728" indent="0">
              <a:buClr>
                <a:srgbClr val="008BBC"/>
              </a:buClr>
              <a:buNone/>
            </a:pPr>
            <a:endParaRPr lang="en-US" sz="2000" dirty="0"/>
          </a:p>
          <a:p>
            <a:pPr marL="109728" indent="0">
              <a:buClr>
                <a:srgbClr val="008BBC"/>
              </a:buClr>
              <a:buNone/>
            </a:pPr>
            <a:r>
              <a:rPr lang="en-US" sz="2000" b="1" u="sng" dirty="0" smtClean="0"/>
              <a:t>SAT/ACT Test Resources</a:t>
            </a:r>
          </a:p>
          <a:p>
            <a:pPr>
              <a:buClr>
                <a:srgbClr val="008BBC"/>
              </a:buClr>
            </a:pPr>
            <a:r>
              <a:rPr lang="en-US" sz="2000" dirty="0" smtClean="0"/>
              <a:t>Naviance Test Prep</a:t>
            </a:r>
          </a:p>
          <a:p>
            <a:pPr>
              <a:buClr>
                <a:srgbClr val="008BBC"/>
              </a:buClr>
            </a:pPr>
            <a:endParaRPr lang="en-US" sz="2000" dirty="0"/>
          </a:p>
          <a:p>
            <a:pPr>
              <a:buClr>
                <a:srgbClr val="008BBC"/>
              </a:buClr>
            </a:pPr>
            <a:endParaRPr lang="en-US" sz="2000" dirty="0" smtClean="0"/>
          </a:p>
          <a:p>
            <a:pPr marL="109728" indent="0">
              <a:buClr>
                <a:srgbClr val="008BBC"/>
              </a:buCl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42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60960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Resources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48200"/>
          </a:xfrm>
        </p:spPr>
        <p:txBody>
          <a:bodyPr>
            <a:normAutofit/>
          </a:bodyPr>
          <a:lstStyle/>
          <a:p>
            <a:pPr marL="109728" indent="0">
              <a:buClr>
                <a:srgbClr val="008BBC"/>
              </a:buClr>
              <a:buNone/>
            </a:pPr>
            <a:r>
              <a:rPr lang="en-US" b="1" u="sng" dirty="0" smtClean="0"/>
              <a:t>APS College Night 2016</a:t>
            </a:r>
          </a:p>
          <a:p>
            <a:pPr marL="109728" indent="0">
              <a:buClr>
                <a:srgbClr val="008BBC"/>
              </a:buClr>
              <a:buNone/>
            </a:pPr>
            <a:r>
              <a:rPr lang="en-US" sz="2000" dirty="0" smtClean="0"/>
              <a:t>        Tuesday, October 18, 2016</a:t>
            </a:r>
          </a:p>
          <a:p>
            <a:pPr marL="109728" indent="0">
              <a:buClr>
                <a:srgbClr val="008BBC"/>
              </a:buClr>
              <a:buNone/>
            </a:pPr>
            <a:r>
              <a:rPr lang="en-US" sz="2000" dirty="0" smtClean="0"/>
              <a:t>       Washington-Lee High School</a:t>
            </a:r>
          </a:p>
          <a:p>
            <a:pPr marL="109728" indent="0">
              <a:buClr>
                <a:srgbClr val="008BBC"/>
              </a:buClr>
              <a:buNone/>
            </a:pPr>
            <a:r>
              <a:rPr lang="en-US" sz="2000" dirty="0" smtClean="0"/>
              <a:t>            1301 N. Stafford Street</a:t>
            </a:r>
          </a:p>
          <a:p>
            <a:pPr marL="109728" indent="0">
              <a:buClr>
                <a:srgbClr val="008BBC"/>
              </a:buClr>
              <a:buNone/>
            </a:pPr>
            <a:r>
              <a:rPr lang="en-US" sz="2000" dirty="0" smtClean="0"/>
              <a:t>                           </a:t>
            </a:r>
            <a:r>
              <a:rPr lang="en-US" sz="2000" dirty="0"/>
              <a:t>6</a:t>
            </a:r>
            <a:r>
              <a:rPr lang="en-US" sz="2000" dirty="0" smtClean="0"/>
              <a:t> – 8 pm</a:t>
            </a:r>
          </a:p>
          <a:p>
            <a:pPr>
              <a:buClr>
                <a:srgbClr val="008BBC"/>
              </a:buClr>
            </a:pPr>
            <a:r>
              <a:rPr lang="en-US" sz="2000" dirty="0" smtClean="0"/>
              <a:t>Speak with representatives from over 150 colleges, </a:t>
            </a:r>
          </a:p>
          <a:p>
            <a:pPr marL="109728" indent="0">
              <a:buClr>
                <a:srgbClr val="008BBC"/>
              </a:buClr>
              <a:buNone/>
            </a:pPr>
            <a:r>
              <a:rPr lang="en-US" sz="2000" dirty="0" smtClean="0"/>
              <a:t>     universities, trade schools, and careers!</a:t>
            </a:r>
          </a:p>
          <a:p>
            <a:pPr>
              <a:buClr>
                <a:srgbClr val="008BBC"/>
              </a:buClr>
            </a:pPr>
            <a:endParaRPr lang="en-US" sz="2000" dirty="0"/>
          </a:p>
          <a:p>
            <a:pPr>
              <a:buClr>
                <a:srgbClr val="008BBC"/>
              </a:buClr>
            </a:pPr>
            <a:r>
              <a:rPr lang="en-US" sz="2000" dirty="0" smtClean="0"/>
              <a:t>Panel discussion from 6 – 7pm on the </a:t>
            </a:r>
          </a:p>
          <a:p>
            <a:pPr marL="109728" indent="0">
              <a:buClr>
                <a:srgbClr val="008BBC"/>
              </a:buClr>
              <a:buNone/>
            </a:pPr>
            <a:r>
              <a:rPr lang="en-US" sz="2000" dirty="0" smtClean="0"/>
              <a:t>    College Admissions Process</a:t>
            </a:r>
          </a:p>
          <a:p>
            <a:pPr marL="109728" indent="0">
              <a:buClr>
                <a:srgbClr val="008BBC"/>
              </a:buClr>
              <a:buNone/>
            </a:pPr>
            <a:endParaRPr lang="en-US" sz="2000" dirty="0"/>
          </a:p>
          <a:p>
            <a:pPr marL="109728" indent="0">
              <a:buClr>
                <a:srgbClr val="008BBC"/>
              </a:buCl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Go to </a:t>
            </a:r>
            <a:r>
              <a:rPr lang="en-US" sz="2000" u="sng" dirty="0" smtClean="0">
                <a:solidFill>
                  <a:srgbClr val="FF0000"/>
                </a:solidFill>
              </a:rPr>
              <a:t>www.gotocollegefairs.com</a:t>
            </a:r>
            <a:r>
              <a:rPr lang="en-US" sz="2000" dirty="0" smtClean="0">
                <a:solidFill>
                  <a:srgbClr val="FF0000"/>
                </a:solidFill>
              </a:rPr>
              <a:t> to preregister!</a:t>
            </a:r>
          </a:p>
          <a:p>
            <a:pPr>
              <a:buClr>
                <a:srgbClr val="008BBC"/>
              </a:buClr>
            </a:pPr>
            <a:endParaRPr lang="en-US" sz="1600" dirty="0"/>
          </a:p>
        </p:txBody>
      </p:sp>
      <p:pic>
        <p:nvPicPr>
          <p:cNvPr id="7172" name="Picture 4" descr="http://cbsnews1.cbsistatic.com/hub/i/r/2012/05/18/1e20cda5-a645-11e2-a3f0-029118418759/thumbnail/620x350/dfe7dfdbf286eb3e60e0f0967cbc85ac/GRADUATION_000016620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226" y="1600200"/>
            <a:ext cx="3840875" cy="216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7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838200"/>
          </a:xfrm>
        </p:spPr>
        <p:txBody>
          <a:bodyPr/>
          <a:lstStyle/>
          <a:p>
            <a:r>
              <a:rPr lang="en-US" dirty="0" smtClean="0"/>
              <a:t>Upcoming Library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1752600"/>
            <a:ext cx="4648200" cy="4745736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2600" b="1" dirty="0"/>
              <a:t>College Search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Monday, October 3, 2016</a:t>
            </a:r>
            <a:br>
              <a:rPr lang="en-US" sz="2600" dirty="0"/>
            </a:br>
            <a:r>
              <a:rPr lang="en-US" sz="2600" dirty="0"/>
              <a:t>7:30 p.m.- 8:30 p.m.</a:t>
            </a:r>
          </a:p>
          <a:p>
            <a:pPr marL="109728" indent="0">
              <a:buNone/>
            </a:pPr>
            <a:r>
              <a:rPr lang="en-US" sz="2600" dirty="0" smtClean="0"/>
              <a:t>Auditorium</a:t>
            </a:r>
            <a:r>
              <a:rPr lang="en-US" sz="2600" dirty="0"/>
              <a:t>, Central </a:t>
            </a:r>
            <a:r>
              <a:rPr lang="en-US" sz="2600" dirty="0" smtClean="0"/>
              <a:t>Library</a:t>
            </a:r>
            <a:endParaRPr lang="en-US" sz="2600" dirty="0"/>
          </a:p>
          <a:p>
            <a:endParaRPr lang="en-US" sz="2600" dirty="0"/>
          </a:p>
          <a:p>
            <a:pPr marL="109728" indent="0">
              <a:buNone/>
            </a:pPr>
            <a:r>
              <a:rPr lang="en-US" sz="2600" b="1" dirty="0"/>
              <a:t>Getting into College: Understanding the SAT/ACT and College Admissions Process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Tuesday, October 11, 2016</a:t>
            </a:r>
            <a:br>
              <a:rPr lang="en-US" sz="2600" dirty="0"/>
            </a:br>
            <a:r>
              <a:rPr lang="en-US" sz="2600" dirty="0"/>
              <a:t>7:00 p.m. - 8:45 p.m.</a:t>
            </a:r>
          </a:p>
          <a:p>
            <a:pPr marL="109728" indent="0">
              <a:buNone/>
            </a:pPr>
            <a:r>
              <a:rPr lang="en-US" sz="2600" dirty="0" smtClean="0"/>
              <a:t>Large </a:t>
            </a:r>
            <a:r>
              <a:rPr lang="en-US" sz="2600" dirty="0"/>
              <a:t>Meeting Room at Westover Branch Library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1600200"/>
            <a:ext cx="419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Scholarship Searching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Monday</a:t>
            </a:r>
            <a:r>
              <a:rPr lang="en-US" sz="2400" dirty="0"/>
              <a:t>, October 17, 2016</a:t>
            </a:r>
            <a:br>
              <a:rPr lang="en-US" sz="2400" dirty="0"/>
            </a:br>
            <a:r>
              <a:rPr lang="en-US" sz="2400" dirty="0"/>
              <a:t>Time:  7:30 p.m. - 8:45pm</a:t>
            </a:r>
          </a:p>
          <a:p>
            <a:r>
              <a:rPr lang="en-US" sz="2400" dirty="0" smtClean="0"/>
              <a:t>Auditorium, </a:t>
            </a:r>
            <a:r>
              <a:rPr lang="en-US" sz="2400" dirty="0"/>
              <a:t>Central Library</a:t>
            </a:r>
          </a:p>
          <a:p>
            <a:endParaRPr lang="en-US" sz="2400" dirty="0" smtClean="0"/>
          </a:p>
          <a:p>
            <a:pPr algn="ctr"/>
            <a:r>
              <a:rPr lang="en-US" sz="2000" dirty="0" smtClean="0"/>
              <a:t>For </a:t>
            </a:r>
            <a:r>
              <a:rPr lang="en-US" sz="2000" dirty="0"/>
              <a:t>more information, please contact the College &amp; Career Librarian at 703-228-5988</a:t>
            </a:r>
          </a:p>
          <a:p>
            <a:endParaRPr lang="en-US" dirty="0"/>
          </a:p>
        </p:txBody>
      </p:sp>
      <p:pic>
        <p:nvPicPr>
          <p:cNvPr id="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04885"/>
            <a:ext cx="2667000" cy="186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33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Tonight’s Agenda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724400"/>
          </a:xfrm>
        </p:spPr>
        <p:txBody>
          <a:bodyPr>
            <a:normAutofit/>
          </a:bodyPr>
          <a:lstStyle/>
          <a:p>
            <a:pPr>
              <a:buClr>
                <a:srgbClr val="008BBC"/>
              </a:buClr>
            </a:pPr>
            <a:r>
              <a:rPr lang="en-US" sz="2400" dirty="0" smtClean="0"/>
              <a:t>Overview of things you should have completed/in progress</a:t>
            </a:r>
          </a:p>
          <a:p>
            <a:pPr>
              <a:buClr>
                <a:srgbClr val="008BBC"/>
              </a:buClr>
            </a:pPr>
            <a:r>
              <a:rPr lang="en-US" sz="2400" dirty="0" smtClean="0"/>
              <a:t>Early admissions </a:t>
            </a:r>
            <a:r>
              <a:rPr lang="en-US" sz="2400" dirty="0"/>
              <a:t>o</a:t>
            </a:r>
            <a:r>
              <a:rPr lang="en-US" sz="2400" dirty="0" smtClean="0"/>
              <a:t>ptions</a:t>
            </a:r>
          </a:p>
          <a:p>
            <a:pPr>
              <a:buClr>
                <a:srgbClr val="008BBC"/>
              </a:buClr>
            </a:pPr>
            <a:r>
              <a:rPr lang="en-US" sz="2400" dirty="0" smtClean="0"/>
              <a:t>Components of your application</a:t>
            </a:r>
          </a:p>
          <a:p>
            <a:pPr>
              <a:buClr>
                <a:srgbClr val="008BBC"/>
              </a:buClr>
            </a:pPr>
            <a:r>
              <a:rPr lang="en-US" sz="2400" dirty="0" smtClean="0"/>
              <a:t>Naviance/Common App </a:t>
            </a:r>
          </a:p>
          <a:p>
            <a:pPr>
              <a:buClr>
                <a:srgbClr val="008BBC"/>
              </a:buClr>
            </a:pPr>
            <a:r>
              <a:rPr lang="en-US" sz="2400" dirty="0" smtClean="0"/>
              <a:t>What should I be doing now?</a:t>
            </a:r>
          </a:p>
          <a:p>
            <a:pPr>
              <a:buClr>
                <a:srgbClr val="008BBC"/>
              </a:buClr>
            </a:pPr>
            <a:r>
              <a:rPr lang="en-US" sz="2400" dirty="0" smtClean="0"/>
              <a:t>YHS deadlines for official </a:t>
            </a:r>
            <a:r>
              <a:rPr lang="en-US" sz="2400" dirty="0"/>
              <a:t>t</a:t>
            </a:r>
            <a:r>
              <a:rPr lang="en-US" sz="2400" dirty="0" smtClean="0"/>
              <a:t>ranscripts </a:t>
            </a:r>
          </a:p>
          <a:p>
            <a:pPr marL="109728" indent="0">
              <a:buClr>
                <a:srgbClr val="008BBC"/>
              </a:buClr>
              <a:buNone/>
            </a:pPr>
            <a:r>
              <a:rPr lang="en-US" sz="2400" dirty="0"/>
              <a:t> </a:t>
            </a:r>
            <a:r>
              <a:rPr lang="en-US" sz="2400" dirty="0" smtClean="0"/>
              <a:t>  &amp; recommendations</a:t>
            </a:r>
          </a:p>
          <a:p>
            <a:pPr>
              <a:buClr>
                <a:srgbClr val="008BBC"/>
              </a:buClr>
            </a:pPr>
            <a:r>
              <a:rPr lang="en-US" sz="2400" dirty="0" smtClean="0"/>
              <a:t>SAT/ACT deadlines</a:t>
            </a:r>
          </a:p>
          <a:p>
            <a:pPr>
              <a:buClr>
                <a:srgbClr val="008BBC"/>
              </a:buClr>
            </a:pPr>
            <a:r>
              <a:rPr lang="en-US" sz="2400" dirty="0" smtClean="0"/>
              <a:t>Resources</a:t>
            </a:r>
          </a:p>
          <a:p>
            <a:pPr>
              <a:buClr>
                <a:srgbClr val="008BBC"/>
              </a:buClr>
            </a:pPr>
            <a:r>
              <a:rPr lang="en-US" sz="2400" dirty="0" smtClean="0"/>
              <a:t>The NVCC Pathway Program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46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vcc.edu/pathway/img/header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13802"/>
            <a:ext cx="3969326" cy="109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058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The NVCC Pathway Program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58200" cy="3429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u="sng" dirty="0"/>
              <a:t>What is it?</a:t>
            </a:r>
          </a:p>
          <a:p>
            <a:pPr marL="171450" indent="-171450"/>
            <a:r>
              <a:rPr lang="en-US" sz="2000" dirty="0" smtClean="0"/>
              <a:t>A two-year </a:t>
            </a:r>
            <a:r>
              <a:rPr lang="en-US" sz="2000" dirty="0"/>
              <a:t>college-access and </a:t>
            </a:r>
            <a:r>
              <a:rPr lang="en-US" sz="2000" u="sng" dirty="0" smtClean="0"/>
              <a:t>guaranteed </a:t>
            </a:r>
            <a:r>
              <a:rPr lang="en-US" sz="2000" u="sng" dirty="0"/>
              <a:t>admissions program</a:t>
            </a:r>
            <a:r>
              <a:rPr lang="en-US" sz="2000" dirty="0"/>
              <a:t> </a:t>
            </a:r>
            <a:r>
              <a:rPr lang="en-US" sz="2000" dirty="0" smtClean="0"/>
              <a:t>at NOVA</a:t>
            </a:r>
            <a:endParaRPr lang="en-US" sz="2000" dirty="0"/>
          </a:p>
          <a:p>
            <a:pPr marL="171450" indent="-171450"/>
            <a:r>
              <a:rPr lang="en-US" sz="2000" dirty="0"/>
              <a:t>It provides students transition support from high school, while you’re a student at NOVA, and as you transfer to </a:t>
            </a:r>
            <a:r>
              <a:rPr lang="en-US" sz="2000" dirty="0" smtClean="0"/>
              <a:t>a four </a:t>
            </a:r>
            <a:r>
              <a:rPr lang="en-US" sz="2000" dirty="0"/>
              <a:t>year </a:t>
            </a:r>
            <a:r>
              <a:rPr lang="en-US" sz="2000" dirty="0" smtClean="0"/>
              <a:t>school</a:t>
            </a:r>
          </a:p>
          <a:p>
            <a:pPr marL="171450" indent="-171450"/>
            <a:r>
              <a:rPr lang="en-US" sz="2000" dirty="0" smtClean="0"/>
              <a:t>Open </a:t>
            </a:r>
            <a:r>
              <a:rPr lang="en-US" sz="2000" dirty="0"/>
              <a:t>to </a:t>
            </a:r>
            <a:r>
              <a:rPr lang="en-US" sz="2000" b="1" u="sng" dirty="0"/>
              <a:t>all seniors</a:t>
            </a:r>
            <a:r>
              <a:rPr lang="en-US" sz="2000" dirty="0"/>
              <a:t> </a:t>
            </a:r>
            <a:endParaRPr lang="en-US" sz="2000" dirty="0" smtClean="0"/>
          </a:p>
          <a:p>
            <a:pPr marL="171450" indent="-171450"/>
            <a:r>
              <a:rPr lang="en-US" sz="2000" dirty="0" smtClean="0"/>
              <a:t>There </a:t>
            </a:r>
            <a:r>
              <a:rPr lang="en-US" sz="2000" dirty="0"/>
              <a:t>is </a:t>
            </a:r>
            <a:r>
              <a:rPr lang="en-US" sz="2000" b="1" u="sng" dirty="0"/>
              <a:t>no minimum GPA</a:t>
            </a:r>
            <a:r>
              <a:rPr lang="en-US" sz="2000" dirty="0"/>
              <a:t>, but “strong consideration” given to:</a:t>
            </a:r>
          </a:p>
          <a:p>
            <a:endParaRPr lang="en-US" sz="2000" dirty="0"/>
          </a:p>
          <a:p>
            <a:endParaRPr lang="en-US" sz="2000" dirty="0"/>
          </a:p>
          <a:p>
            <a:pPr marL="109728" indent="0">
              <a:buNone/>
            </a:pPr>
            <a:endParaRPr lang="en-US" sz="20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979687"/>
              </p:ext>
            </p:extLst>
          </p:nvPr>
        </p:nvGraphicFramePr>
        <p:xfrm>
          <a:off x="1371600" y="4267200"/>
          <a:ext cx="60960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Barriers to 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college access</a:t>
                      </a:r>
                      <a:endParaRPr 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Recent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grades</a:t>
                      </a:r>
                      <a:endParaRPr 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499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Attendance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Future goals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55626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C00000"/>
                </a:solidFill>
              </a:rPr>
              <a:t>Even if you are considering NOVA as an option, </a:t>
            </a:r>
            <a:endParaRPr lang="en-US" sz="2000" b="1" u="sng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b="1" u="sng" dirty="0" smtClean="0">
                <a:solidFill>
                  <a:srgbClr val="C00000"/>
                </a:solidFill>
              </a:rPr>
              <a:t>you </a:t>
            </a:r>
            <a:r>
              <a:rPr lang="en-US" sz="2000" b="1" u="sng" dirty="0">
                <a:solidFill>
                  <a:srgbClr val="C00000"/>
                </a:solidFill>
              </a:rPr>
              <a:t>should still apply!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dirty="0" smtClean="0"/>
              <a:t>****Applications are due to counseling office first week of November****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98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058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The NVCC Pathway Program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2" t="36592" r="21682" b="16627"/>
          <a:stretch/>
        </p:blipFill>
        <p:spPr bwMode="auto">
          <a:xfrm>
            <a:off x="838200" y="1752600"/>
            <a:ext cx="69342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172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great way to get into your </a:t>
            </a:r>
            <a:r>
              <a:rPr lang="en-US" sz="2800" u="sng" dirty="0" smtClean="0"/>
              <a:t>dream</a:t>
            </a:r>
            <a:r>
              <a:rPr lang="en-US" sz="2800" dirty="0" smtClean="0"/>
              <a:t> school!</a:t>
            </a:r>
            <a:endParaRPr lang="en-US" sz="2800" dirty="0"/>
          </a:p>
        </p:txBody>
      </p:sp>
      <p:sp>
        <p:nvSpPr>
          <p:cNvPr id="9" name="5-Point Star 8"/>
          <p:cNvSpPr/>
          <p:nvPr/>
        </p:nvSpPr>
        <p:spPr>
          <a:xfrm>
            <a:off x="685800" y="6256838"/>
            <a:ext cx="381000" cy="35394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077200" y="6248400"/>
            <a:ext cx="381000" cy="35394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008BBC"/>
                </a:solidFill>
              </a:rPr>
              <a:t>Financial Aid – FAFSA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6400"/>
            <a:ext cx="7315200" cy="46199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6172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Opens October 1, ,2016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https://fafsa.ed.gov/ </a:t>
            </a:r>
          </a:p>
        </p:txBody>
      </p:sp>
    </p:spTree>
    <p:extLst>
      <p:ext uri="{BB962C8B-B14F-4D97-AF65-F5344CB8AC3E}">
        <p14:creationId xmlns:p14="http://schemas.microsoft.com/office/powerpoint/2010/main" val="1991438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008BBC"/>
                </a:solidFill>
              </a:rPr>
              <a:t>Financial Aid - Scholarships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881812" cy="557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587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914400"/>
          </a:xfrm>
        </p:spPr>
        <p:txBody>
          <a:bodyPr/>
          <a:lstStyle/>
          <a:p>
            <a:r>
              <a:rPr lang="en-US" dirty="0" smtClean="0">
                <a:solidFill>
                  <a:srgbClr val="008BBC"/>
                </a:solidFill>
              </a:rPr>
              <a:t>Frequently Asked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/>
          <a:lstStyle/>
          <a:p>
            <a:r>
              <a:rPr lang="en-US" dirty="0" smtClean="0"/>
              <a:t>Does Yorktown High School rank students? </a:t>
            </a:r>
          </a:p>
          <a:p>
            <a:r>
              <a:rPr lang="en-US" dirty="0" smtClean="0"/>
              <a:t>When do Senior Year grades get sent to colleges?</a:t>
            </a:r>
          </a:p>
          <a:p>
            <a:r>
              <a:rPr lang="en-US" dirty="0" smtClean="0"/>
              <a:t>How long does it take for the transcript to be sent? </a:t>
            </a:r>
          </a:p>
          <a:p>
            <a:r>
              <a:rPr lang="en-US" dirty="0" smtClean="0"/>
              <a:t>What is our GPA scale? It is </a:t>
            </a:r>
            <a:r>
              <a:rPr lang="en-US" dirty="0" err="1" smtClean="0"/>
              <a:t>unweighted</a:t>
            </a:r>
            <a:r>
              <a:rPr lang="en-US" dirty="0" smtClean="0"/>
              <a:t> or weighted? </a:t>
            </a:r>
          </a:p>
          <a:p>
            <a:r>
              <a:rPr lang="en-US" dirty="0" smtClean="0"/>
              <a:t>When should we submit the transcript request form? </a:t>
            </a:r>
          </a:p>
          <a:p>
            <a:r>
              <a:rPr lang="en-US" dirty="0" smtClean="0"/>
              <a:t>The college says they are missing something! What should I do?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77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"/>
            <a:ext cx="7772400" cy="9048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8BBC"/>
                </a:solidFill>
              </a:rPr>
              <a:t>Any Questions?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19200"/>
            <a:ext cx="7772400" cy="5638800"/>
          </a:xfrm>
        </p:spPr>
        <p:txBody>
          <a:bodyPr>
            <a:normAutofit lnSpcReduction="10000"/>
          </a:bodyPr>
          <a:lstStyle/>
          <a:p>
            <a:pPr marL="114300" algn="ctr"/>
            <a:r>
              <a:rPr lang="en-US" dirty="0" smtClean="0">
                <a:solidFill>
                  <a:schemeClr val="tx1"/>
                </a:solidFill>
              </a:rPr>
              <a:t>Mr. MD Calabro – Counselor</a:t>
            </a:r>
          </a:p>
          <a:p>
            <a:pPr marL="114300" algn="ctr"/>
            <a:r>
              <a:rPr lang="en-US" u="sng" dirty="0" smtClean="0">
                <a:solidFill>
                  <a:srgbClr val="FF0000"/>
                </a:solidFill>
              </a:rPr>
              <a:t>md.calabro@apsva.us</a:t>
            </a:r>
            <a:endParaRPr lang="en-US" u="sng" dirty="0">
              <a:solidFill>
                <a:srgbClr val="FF0000"/>
              </a:solidFill>
            </a:endParaRPr>
          </a:p>
          <a:p>
            <a:pPr marL="114300" algn="ctr"/>
            <a:endParaRPr lang="en-US" dirty="0" smtClean="0">
              <a:solidFill>
                <a:schemeClr val="tx1"/>
              </a:solidFill>
            </a:endParaRPr>
          </a:p>
          <a:p>
            <a:pPr marL="114300" algn="ctr"/>
            <a:r>
              <a:rPr lang="en-US" dirty="0" smtClean="0">
                <a:solidFill>
                  <a:schemeClr val="tx1"/>
                </a:solidFill>
              </a:rPr>
              <a:t>Ms. Fatima Pineda - Counselor</a:t>
            </a:r>
            <a:endParaRPr lang="en-US" dirty="0">
              <a:solidFill>
                <a:schemeClr val="tx1"/>
              </a:solidFill>
            </a:endParaRPr>
          </a:p>
          <a:p>
            <a:pPr marL="114300" algn="ctr"/>
            <a:r>
              <a:rPr lang="en-US" u="sng" dirty="0" smtClean="0">
                <a:solidFill>
                  <a:srgbClr val="FF0000"/>
                </a:solidFill>
              </a:rPr>
              <a:t>fatima.pineda@apsva.us</a:t>
            </a:r>
          </a:p>
          <a:p>
            <a:pPr marL="114300" algn="ctr"/>
            <a:endParaRPr lang="en-US" dirty="0" smtClean="0">
              <a:solidFill>
                <a:srgbClr val="FF0000"/>
              </a:solidFill>
            </a:endParaRPr>
          </a:p>
          <a:p>
            <a:pPr marL="114300" algn="ctr"/>
            <a:r>
              <a:rPr lang="en-US" dirty="0" smtClean="0">
                <a:solidFill>
                  <a:schemeClr val="tx1"/>
                </a:solidFill>
              </a:rPr>
              <a:t>Mr. Jeff Stahl - Counselor</a:t>
            </a:r>
          </a:p>
          <a:p>
            <a:pPr marL="114300" algn="ctr"/>
            <a:r>
              <a:rPr lang="en-US" u="sng" dirty="0">
                <a:solidFill>
                  <a:srgbClr val="FF0000"/>
                </a:solidFill>
              </a:rPr>
              <a:t>j</a:t>
            </a:r>
            <a:r>
              <a:rPr lang="en-US" u="sng" dirty="0" smtClean="0">
                <a:solidFill>
                  <a:srgbClr val="FF0000"/>
                </a:solidFill>
              </a:rPr>
              <a:t>effrey.stahl@apsva.us</a:t>
            </a:r>
          </a:p>
          <a:p>
            <a:pPr marL="114300" algn="ctr"/>
            <a:endParaRPr lang="en-US" dirty="0">
              <a:solidFill>
                <a:srgbClr val="FF0000"/>
              </a:solidFill>
            </a:endParaRPr>
          </a:p>
          <a:p>
            <a:pPr marL="114300" algn="ctr"/>
            <a:r>
              <a:rPr lang="en-US" dirty="0" smtClean="0">
                <a:solidFill>
                  <a:schemeClr val="tx1"/>
                </a:solidFill>
              </a:rPr>
              <a:t>Ms. Yuchen Zhang - Counselor</a:t>
            </a:r>
          </a:p>
          <a:p>
            <a:pPr marL="114300" algn="ctr"/>
            <a:r>
              <a:rPr lang="en-US" u="sng" dirty="0">
                <a:solidFill>
                  <a:srgbClr val="FF0000"/>
                </a:solidFill>
              </a:rPr>
              <a:t>y</a:t>
            </a:r>
            <a:r>
              <a:rPr lang="en-US" u="sng" dirty="0" smtClean="0">
                <a:solidFill>
                  <a:srgbClr val="FF0000"/>
                </a:solidFill>
              </a:rPr>
              <a:t>uchen.zhang@apsva.us</a:t>
            </a:r>
          </a:p>
          <a:p>
            <a:pPr marL="114300" algn="ctr"/>
            <a:endParaRPr lang="en-US" dirty="0">
              <a:solidFill>
                <a:srgbClr val="C00000"/>
              </a:solidFill>
            </a:endParaRPr>
          </a:p>
          <a:p>
            <a:pPr marL="114300" algn="ctr"/>
            <a:r>
              <a:rPr lang="en-US" dirty="0" smtClean="0">
                <a:solidFill>
                  <a:schemeClr val="tx1"/>
                </a:solidFill>
              </a:rPr>
              <a:t>Ms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McCord- College &amp; Career Coordinator</a:t>
            </a:r>
            <a:endParaRPr lang="en-US" dirty="0">
              <a:solidFill>
                <a:schemeClr val="tx1"/>
              </a:solidFill>
            </a:endParaRPr>
          </a:p>
          <a:p>
            <a:pPr marL="114300" algn="ctr"/>
            <a:r>
              <a:rPr lang="en-US" u="sng" dirty="0" smtClean="0">
                <a:solidFill>
                  <a:srgbClr val="FF0000"/>
                </a:solidFill>
              </a:rPr>
              <a:t>martie.mccord@apsva.us</a:t>
            </a:r>
          </a:p>
          <a:p>
            <a:pPr marL="114300" algn="ctr"/>
            <a:endParaRPr lang="en-US" dirty="0">
              <a:solidFill>
                <a:schemeClr val="tx1"/>
              </a:solidFill>
            </a:endParaRPr>
          </a:p>
          <a:p>
            <a:pPr marL="114300" algn="ctr"/>
            <a:r>
              <a:rPr lang="en-US" dirty="0" smtClean="0">
                <a:solidFill>
                  <a:schemeClr val="tx1"/>
                </a:solidFill>
              </a:rPr>
              <a:t>Ms. Collette Julian- NVCC Pathways Counselor</a:t>
            </a:r>
          </a:p>
          <a:p>
            <a:pPr marL="114300" algn="ctr"/>
            <a:r>
              <a:rPr lang="en-US" u="sng" dirty="0" smtClean="0">
                <a:solidFill>
                  <a:srgbClr val="FF0000"/>
                </a:solidFill>
              </a:rPr>
              <a:t>cjulian@nvcc.edu </a:t>
            </a:r>
          </a:p>
          <a:p>
            <a:pPr marL="114300" algn="ctr"/>
            <a:endParaRPr lang="en-US" dirty="0" smtClean="0">
              <a:solidFill>
                <a:schemeClr val="tx1"/>
              </a:solidFill>
            </a:endParaRPr>
          </a:p>
          <a:p>
            <a:pPr marL="114300" algn="ctr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Things You Should Have Already Completed or Have in Progress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8BBC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 Signed up/taken the SAT/ACT </a:t>
            </a:r>
          </a:p>
          <a:p>
            <a:pPr>
              <a:buClr>
                <a:srgbClr val="008BBC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 Visited colleges, attended college fairs</a:t>
            </a:r>
          </a:p>
          <a:p>
            <a:pPr>
              <a:buClr>
                <a:srgbClr val="008BBC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 Completed Student Brag Sheet</a:t>
            </a:r>
          </a:p>
          <a:p>
            <a:pPr>
              <a:buClr>
                <a:srgbClr val="008BBC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 Completed Parent Brag Sheet</a:t>
            </a:r>
          </a:p>
          <a:p>
            <a:pPr>
              <a:buClr>
                <a:srgbClr val="008BBC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 Compiled a list of colleges you’re applying to and add them to your Naviance account</a:t>
            </a:r>
          </a:p>
          <a:p>
            <a:pPr>
              <a:buClr>
                <a:srgbClr val="008BBC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 Reviewed admissions requirements and deadlines for each school</a:t>
            </a:r>
          </a:p>
          <a:p>
            <a:pPr>
              <a:buClr>
                <a:srgbClr val="008BBC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 Prepared personal statement/college essay</a:t>
            </a:r>
            <a:endParaRPr lang="en-US" dirty="0"/>
          </a:p>
        </p:txBody>
      </p:sp>
      <p:pic>
        <p:nvPicPr>
          <p:cNvPr id="1028" name="Picture 4" descr="http://dlotutor.com/images/collegeAppl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90600"/>
            <a:ext cx="2051457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1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984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BBC"/>
                </a:solidFill>
              </a:rPr>
              <a:t>Components of Your Application </a:t>
            </a:r>
            <a:endParaRPr lang="en-US" sz="3600" b="1" dirty="0">
              <a:solidFill>
                <a:srgbClr val="008BBC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946591"/>
              </p:ext>
            </p:extLst>
          </p:nvPr>
        </p:nvGraphicFramePr>
        <p:xfrm>
          <a:off x="76200" y="1752600"/>
          <a:ext cx="8991600" cy="4847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  <a:gridCol w="3524581"/>
                <a:gridCol w="3638219"/>
              </a:tblGrid>
              <a:tr h="58837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Who sends what?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How?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05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>
                          <a:solidFill>
                            <a:srgbClr val="FF0000"/>
                          </a:solidFill>
                        </a:rPr>
                        <a:t>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College Application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Essay(s)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Resume/Activities</a:t>
                      </a:r>
                      <a:r>
                        <a:rPr lang="en-US" baseline="0" dirty="0" smtClean="0"/>
                        <a:t> Sheet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Online</a:t>
                      </a:r>
                      <a:r>
                        <a:rPr lang="en-US" baseline="0" dirty="0" smtClean="0"/>
                        <a:t> through Admissions websites, Common App, or paper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457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>
                          <a:solidFill>
                            <a:srgbClr val="FF0000"/>
                          </a:solidFill>
                        </a:rPr>
                        <a:t>Student’s Counselor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dirty="0" smtClean="0">
                          <a:solidFill>
                            <a:schemeClr val="tx1"/>
                          </a:solidFill>
                        </a:rPr>
                        <a:t>Official Transcript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Secondary School Report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Counselor Recommendation Letter (if needed)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Student</a:t>
                      </a:r>
                      <a:r>
                        <a:rPr lang="en-US" baseline="0" dirty="0" smtClean="0"/>
                        <a:t> submits a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u="sng" baseline="0" dirty="0" smtClean="0"/>
                        <a:t>Transcript Request Form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/>
                        <a:t>in the Counseling Office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4595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>
                          <a:solidFill>
                            <a:srgbClr val="FF0000"/>
                          </a:solidFill>
                        </a:rPr>
                        <a:t>Teacher</a:t>
                      </a:r>
                      <a:endParaRPr lang="en-US" b="1" u="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Teacher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Letter of Recommendation(s)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Non-APS recommenders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Student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submits request to teacher through Naviance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700" i="1" baseline="0" dirty="0" smtClean="0">
                          <a:solidFill>
                            <a:schemeClr val="tx1"/>
                          </a:solidFill>
                        </a:rPr>
                        <a:t>Send directly to college/university</a:t>
                      </a:r>
                      <a:endParaRPr lang="en-US" sz="17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4595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>
                          <a:solidFill>
                            <a:srgbClr val="FF0000"/>
                          </a:solidFill>
                        </a:rPr>
                        <a:t>ACT/</a:t>
                      </a:r>
                    </a:p>
                    <a:p>
                      <a:pPr algn="ctr"/>
                      <a:r>
                        <a:rPr lang="en-US" b="1" u="none" dirty="0" err="1" smtClean="0">
                          <a:solidFill>
                            <a:srgbClr val="FF0000"/>
                          </a:solidFill>
                        </a:rPr>
                        <a:t>CollegeBoard</a:t>
                      </a:r>
                      <a:endParaRPr lang="en-US" b="1" u="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ACT/SAT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Scores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Student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submits request through ACT/College Board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5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Early Admissions Options</a:t>
            </a:r>
            <a:endParaRPr lang="en-US" sz="3600" b="1" dirty="0">
              <a:solidFill>
                <a:srgbClr val="00B0F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480831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365746"/>
              </p:ext>
            </p:extLst>
          </p:nvPr>
        </p:nvGraphicFramePr>
        <p:xfrm>
          <a:off x="457200" y="1828800"/>
          <a:ext cx="830580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6248400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 smtClean="0">
                          <a:ln>
                            <a:noFill/>
                          </a:ln>
                          <a:solidFill>
                            <a:srgbClr val="008BBC"/>
                          </a:solidFill>
                          <a:effectLst/>
                        </a:rPr>
                        <a:t>Early</a:t>
                      </a:r>
                      <a:r>
                        <a:rPr lang="en-US" sz="2000" b="1" cap="none" spc="0" baseline="0" dirty="0" smtClean="0">
                          <a:ln>
                            <a:noFill/>
                          </a:ln>
                          <a:solidFill>
                            <a:srgbClr val="008BBC"/>
                          </a:solidFill>
                          <a:effectLst/>
                        </a:rPr>
                        <a:t> Decision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Binding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You can only apply to </a:t>
                      </a:r>
                      <a:r>
                        <a:rPr lang="en-US" sz="1800" b="1" u="sng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one</a:t>
                      </a:r>
                      <a:r>
                        <a:rPr lang="en-US" b="0" u="none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Early Decision school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Admission</a:t>
                      </a:r>
                      <a:r>
                        <a:rPr lang="en-US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is granted usually by December 1</a:t>
                      </a:r>
                      <a:r>
                        <a:rPr lang="en-US" b="0" cap="none" spc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 smtClean="0">
                          <a:ln>
                            <a:noFill/>
                          </a:ln>
                          <a:solidFill>
                            <a:srgbClr val="008BBC"/>
                          </a:solidFill>
                          <a:effectLst/>
                        </a:rPr>
                        <a:t>Early</a:t>
                      </a:r>
                      <a:r>
                        <a:rPr lang="en-US" sz="2000" b="1" cap="none" spc="0" baseline="0" dirty="0" smtClean="0">
                          <a:ln>
                            <a:noFill/>
                          </a:ln>
                          <a:solidFill>
                            <a:srgbClr val="008BBC"/>
                          </a:solidFill>
                          <a:effectLst/>
                        </a:rPr>
                        <a:t> Action</a:t>
                      </a:r>
                      <a:endParaRPr lang="en-US" sz="2000" b="1" cap="none" spc="0" dirty="0">
                        <a:ln>
                          <a:noFill/>
                        </a:ln>
                        <a:solidFill>
                          <a:srgbClr val="008BBC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Non-binding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You</a:t>
                      </a:r>
                      <a:r>
                        <a:rPr lang="en-US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can apply to multiple schools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Admission is granted usually before winter break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Students usually have until May 1</a:t>
                      </a:r>
                      <a:r>
                        <a:rPr lang="en-US" b="0" cap="none" spc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US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to commit to a school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 smtClean="0">
                          <a:ln>
                            <a:noFill/>
                          </a:ln>
                          <a:solidFill>
                            <a:srgbClr val="008BBC"/>
                          </a:solidFill>
                          <a:effectLst/>
                        </a:rPr>
                        <a:t>Rolling Admissions</a:t>
                      </a:r>
                      <a:endParaRPr lang="en-US" sz="2000" b="1" cap="none" spc="0" dirty="0">
                        <a:ln>
                          <a:noFill/>
                        </a:ln>
                        <a:solidFill>
                          <a:srgbClr val="008BBC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You can apply whenever you want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Admission</a:t>
                      </a:r>
                      <a:r>
                        <a:rPr lang="en-US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is granted on a first-come, first-serve basis so you can apply early for an early notification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57912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Note:</a:t>
            </a:r>
            <a:r>
              <a:rPr lang="en-US" sz="2000" dirty="0" smtClean="0"/>
              <a:t> Regardless of admissions option, students should pay close attention to deadlines for scholarship consideration (merit and need based)!</a:t>
            </a:r>
            <a:endParaRPr lang="en-US" sz="2000" dirty="0"/>
          </a:p>
        </p:txBody>
      </p:sp>
      <p:sp>
        <p:nvSpPr>
          <p:cNvPr id="3" name="5-Point Star 2"/>
          <p:cNvSpPr/>
          <p:nvPr/>
        </p:nvSpPr>
        <p:spPr>
          <a:xfrm>
            <a:off x="76200" y="5943600"/>
            <a:ext cx="381000" cy="35394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8BBC"/>
                </a:solidFill>
              </a:rPr>
              <a:t>Naviance</a:t>
            </a:r>
            <a:endParaRPr lang="en-US" sz="3600" b="1" dirty="0">
              <a:solidFill>
                <a:srgbClr val="008BB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4800600"/>
          </a:xfrm>
        </p:spPr>
        <p:txBody>
          <a:bodyPr/>
          <a:lstStyle/>
          <a:p>
            <a:r>
              <a:rPr lang="en-US" dirty="0" err="1" smtClean="0"/>
              <a:t>Naviance</a:t>
            </a:r>
            <a:r>
              <a:rPr lang="en-US" dirty="0" smtClean="0"/>
              <a:t> is the “portal” counselors and teachers use to submit supporting documents for students. </a:t>
            </a:r>
          </a:p>
          <a:p>
            <a:r>
              <a:rPr lang="en-US" dirty="0" smtClean="0"/>
              <a:t>It allows students/counselors the ability to track those submissions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can be accessed through the YHS website under the Parent or Student tab (Naviance for Families)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 descr="http://www.marianhigh.org/images/Navi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4572000"/>
            <a:ext cx="62674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4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BBC"/>
                </a:solidFill>
              </a:rPr>
              <a:t>What Should I Be Doing Now?</a:t>
            </a:r>
            <a:endParaRPr lang="en-US" sz="3600" b="1" dirty="0">
              <a:solidFill>
                <a:srgbClr val="008BB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334000" cy="4876800"/>
          </a:xfrm>
        </p:spPr>
        <p:txBody>
          <a:bodyPr>
            <a:normAutofit/>
          </a:bodyPr>
          <a:lstStyle/>
          <a:p>
            <a:pPr>
              <a:buClr>
                <a:srgbClr val="008BBC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 Create a Common App Account</a:t>
            </a:r>
          </a:p>
          <a:p>
            <a:pPr>
              <a:buClr>
                <a:srgbClr val="008BBC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 Sign the Common App </a:t>
            </a:r>
            <a:r>
              <a:rPr lang="en-US" sz="2400" u="sng" dirty="0" smtClean="0"/>
              <a:t>FERPA Release Authorization</a:t>
            </a:r>
          </a:p>
          <a:p>
            <a:pPr>
              <a:buClr>
                <a:srgbClr val="008BBC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 Match Common App with your </a:t>
            </a:r>
            <a:r>
              <a:rPr lang="en-US" sz="2400" dirty="0" err="1" smtClean="0"/>
              <a:t>Naviance</a:t>
            </a:r>
            <a:r>
              <a:rPr lang="en-US" sz="2400" dirty="0" smtClean="0"/>
              <a:t> Account</a:t>
            </a:r>
          </a:p>
          <a:p>
            <a:pPr>
              <a:buClr>
                <a:srgbClr val="008BBC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 Finalize “Colleges I’m Applying To” list</a:t>
            </a:r>
          </a:p>
          <a:p>
            <a:pPr>
              <a:buClr>
                <a:srgbClr val="008BBC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 Request </a:t>
            </a:r>
            <a:r>
              <a:rPr lang="en-US" sz="2400" dirty="0"/>
              <a:t>t</a:t>
            </a:r>
            <a:r>
              <a:rPr lang="en-US" sz="2400" dirty="0" smtClean="0"/>
              <a:t>eacher recommendation(s)</a:t>
            </a:r>
          </a:p>
          <a:p>
            <a:pPr>
              <a:buClr>
                <a:srgbClr val="008BBC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 Submit Transcript Request Form to Counseling Office</a:t>
            </a:r>
          </a:p>
        </p:txBody>
      </p:sp>
      <p:pic>
        <p:nvPicPr>
          <p:cNvPr id="4" name="Picture 2" descr="http://sd.keepcalm-o-matic.co.uk/i/keep-calm-and-plan-ahead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2869224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BBC"/>
                </a:solidFill>
              </a:rPr>
              <a:t>Step 1: Create a Common App Account</a:t>
            </a:r>
            <a:endParaRPr lang="en-US" sz="2800" b="1" dirty="0">
              <a:solidFill>
                <a:srgbClr val="008BB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295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 smtClean="0"/>
              <a:t>                 (Even if you don’t plan to apply to any Common App schools)</a:t>
            </a:r>
          </a:p>
          <a:p>
            <a:pPr marL="109728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</a:t>
            </a:r>
            <a:r>
              <a:rPr lang="en-US" sz="1800" u="sng" dirty="0" smtClean="0">
                <a:solidFill>
                  <a:srgbClr val="C00000"/>
                </a:solidFill>
              </a:rPr>
              <a:t>www.commonapp.org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6286500"/>
            <a:ext cx="8763000" cy="495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2000" u="sng" dirty="0" smtClean="0">
                <a:solidFill>
                  <a:srgbClr val="C00000"/>
                </a:solidFill>
              </a:rPr>
              <a:t>(Go to the Common App tab and fill out the Education portion to add YHS)</a:t>
            </a:r>
            <a:endParaRPr lang="en-US" sz="2000" u="sng" dirty="0">
              <a:solidFill>
                <a:srgbClr val="C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5257800"/>
            <a:ext cx="85344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8BBC"/>
                </a:solidFill>
              </a:rPr>
              <a:t>Step 2: Sign the Common App FERPA   	 		    Release Authorization</a:t>
            </a:r>
            <a:endParaRPr lang="en-US" sz="2800" b="1" dirty="0">
              <a:solidFill>
                <a:srgbClr val="008B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3534"/>
            <a:ext cx="6705600" cy="359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7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t="12500" r="13324" b="6250"/>
          <a:stretch/>
        </p:blipFill>
        <p:spPr bwMode="auto">
          <a:xfrm>
            <a:off x="304800" y="1676400"/>
            <a:ext cx="80625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8BBC"/>
                </a:solidFill>
              </a:rPr>
              <a:t>Step 3: Match Common App with Your 		    </a:t>
            </a:r>
            <a:r>
              <a:rPr lang="en-US" sz="3600" b="1" dirty="0" err="1" smtClean="0">
                <a:solidFill>
                  <a:srgbClr val="008BBC"/>
                </a:solidFill>
              </a:rPr>
              <a:t>Naviance</a:t>
            </a:r>
            <a:r>
              <a:rPr lang="en-US" sz="3600" b="1" dirty="0" smtClean="0">
                <a:solidFill>
                  <a:srgbClr val="008BBC"/>
                </a:solidFill>
              </a:rPr>
              <a:t> Account</a:t>
            </a:r>
            <a:endParaRPr lang="en-US" sz="3600" b="1" dirty="0">
              <a:solidFill>
                <a:srgbClr val="008BBC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6781800" y="4613562"/>
            <a:ext cx="838200" cy="914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3061</TotalTime>
  <Words>1090</Words>
  <Application>Microsoft Office PowerPoint</Application>
  <PresentationFormat>On-screen Show (4:3)</PresentationFormat>
  <Paragraphs>237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Urban</vt:lpstr>
      <vt:lpstr>PowerPoint Presentation</vt:lpstr>
      <vt:lpstr>Tonight’s Agenda</vt:lpstr>
      <vt:lpstr>Things You Should Have Already Completed or Have in Progress</vt:lpstr>
      <vt:lpstr>Components of Your Application </vt:lpstr>
      <vt:lpstr>Early Admissions Options</vt:lpstr>
      <vt:lpstr>Naviance</vt:lpstr>
      <vt:lpstr>What Should I Be Doing Now?</vt:lpstr>
      <vt:lpstr>Step 1: Create a Common App Account</vt:lpstr>
      <vt:lpstr>Step 3: Match Common App with Your       Naviance Account</vt:lpstr>
      <vt:lpstr>Step 4: Finalize “Colleges I’m Applying to List”</vt:lpstr>
      <vt:lpstr>Step 5: Request Teacher Recommendations</vt:lpstr>
      <vt:lpstr>Step 5: Request Teacher Recommendation(s)</vt:lpstr>
      <vt:lpstr>Step 6: Submit Transcript Request Form to           Counseling Office</vt:lpstr>
      <vt:lpstr>Step 6: Submit Transcript Request Form to           Counseling Office</vt:lpstr>
      <vt:lpstr>YHS Deadlines for  Official Transcripts &amp; Recommendations</vt:lpstr>
      <vt:lpstr>SAT/ACT Deadlines</vt:lpstr>
      <vt:lpstr>Resources</vt:lpstr>
      <vt:lpstr>Resources</vt:lpstr>
      <vt:lpstr>Upcoming Library Resources</vt:lpstr>
      <vt:lpstr>The NVCC Pathway Program</vt:lpstr>
      <vt:lpstr>The NVCC Pathway Program</vt:lpstr>
      <vt:lpstr>Financial Aid – FAFSA </vt:lpstr>
      <vt:lpstr>Financial Aid - Scholarships</vt:lpstr>
      <vt:lpstr>Frequently Asked Questions</vt:lpstr>
      <vt:lpstr>Any Questions? </vt:lpstr>
    </vt:vector>
  </TitlesOfParts>
  <Company>Arlington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Arlington Public Schools</dc:creator>
  <cp:lastModifiedBy>Arlington Public Schools</cp:lastModifiedBy>
  <cp:revision>89</cp:revision>
  <dcterms:created xsi:type="dcterms:W3CDTF">2014-09-09T18:38:19Z</dcterms:created>
  <dcterms:modified xsi:type="dcterms:W3CDTF">2016-09-28T13:13:18Z</dcterms:modified>
</cp:coreProperties>
</file>